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ov" ContentType="video/quicktime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2.svg" ContentType="image/svg+xml"/>
  <Override PartName="/ppt/media/image104.svg" ContentType="image/svg+xml"/>
  <Override PartName="/ppt/media/image107.svg" ContentType="image/svg+xml"/>
  <Override PartName="/ppt/media/image110.svg" ContentType="image/svg+xml"/>
  <Override PartName="/ppt/media/image112.svg" ContentType="image/svg+xml"/>
  <Override PartName="/ppt/media/image114.svg" ContentType="image/svg+xml"/>
  <Override PartName="/ppt/media/image118.svg" ContentType="image/svg+xml"/>
  <Override PartName="/ppt/media/image120.svg" ContentType="image/svg+xml"/>
  <Override PartName="/ppt/media/image122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1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72.svg" ContentType="image/svg+xml"/>
  <Override PartName="/ppt/media/image74.svg" ContentType="image/svg+xml"/>
  <Override PartName="/ppt/media/image77.svg" ContentType="image/svg+xml"/>
  <Override PartName="/ppt/media/image79.svg" ContentType="image/svg+xml"/>
  <Override PartName="/ppt/media/image84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5.svg" ContentType="image/svg+xml"/>
  <Override PartName="/ppt/media/image9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94" r:id="rId6"/>
    <p:sldId id="282" r:id="rId7"/>
    <p:sldId id="295" r:id="rId8"/>
    <p:sldId id="288" r:id="rId9"/>
    <p:sldId id="285" r:id="rId10"/>
    <p:sldId id="291" r:id="rId11"/>
    <p:sldId id="257" r:id="rId12"/>
    <p:sldId id="276" r:id="rId13"/>
    <p:sldId id="260" r:id="rId14"/>
    <p:sldId id="261" r:id="rId15"/>
    <p:sldId id="262" r:id="rId16"/>
    <p:sldId id="263" r:id="rId17"/>
    <p:sldId id="277" r:id="rId18"/>
    <p:sldId id="279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</p:sldIdLst>
  <p:sldSz cx="12192000" cy="6858000"/>
  <p:notesSz cx="6858000" cy="9144000"/>
  <p:custDataLst>
    <p:tags r:id="rId3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53" userDrawn="1">
          <p15:clr>
            <a:srgbClr val="747775"/>
          </p15:clr>
        </p15:guide>
        <p15:guide id="2" pos="291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553"/>
        <p:guide pos="291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4" Type="http://schemas.openxmlformats.org/officeDocument/2006/relationships/tags" Target="tags/tag154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大家好，欢迎参加本次AI短剧全流程制作实操培训。今天我们将系统学习从登录平台到最终导出成品的完整操作步骤，重点掌握角色、场景、分镜提示词的修改技巧，帮助大家快速产出高质量的AI短剧作品。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道具虽然小，但对提升画面的真实感和剧情的表现力非常重要。比如《向阳花不开》中的土鸡和青菜，是整个剧情冲突的核心道具，我们在生成时一定要把细节做足，比如青菜上的泥土、土鸡的羽毛纹理。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AI自动分镜可以大大提高我们的制作效率，系统会根据剧本的情节发展，自动匹配对应的角色、场景和镜头语言。但AI生成的分镜不一定完美，需要我们进行人工调整和优化。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分镜提示词的修改是决定最终视频质量的关键。我们要根据剧情的节奏和情绪，调整镜头的类型和时长。比如齐亮抛土鸡的那个冲突场景，就应该用特写镜头捕捉土鸡飞出去的瞬间，用快切镜头表现父母错愕的表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参数设置要根据我们的输出需求来定。如果是制作抖音、快手的竖版短剧，就选择9:16的1080P分辨率；如果是制作横版的长视频，就选择16:9的4K分辨率。高质量生成效果更好，但耗时也更长，大家可以根据时间安排选择。此外，为了保证视频整体风格的连贯性，建议调高“风格一致性”参数。在制作大量分镜时，利用“批量生成”功能，统一配置后可大幅提升效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视频生成后一定要仔细检查，AI生成的视频经常会出现角色面部变形、动作不自然、场景穿帮等问题。对于有问题的镜头，我们要针对性地修改提示词，重新生成，不要怕麻烦，多迭代几次才能得到好的效果。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平台支持多种导出格式，最常用的是MP4格式，兼容性最好。导出时可以根据需要选择不同的分辨率和码率，码率越高，视频质量越好，但文件也越大。如果需要上传到短视频平台，建议选择1080P、中等码率的MP4格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封面是吸引观众点击的关键，一定要花心思做好。我们可以从剧情中选择最有冲突感、最有悬念的画面来制作封面。比如《向阳花不开》第一集，就可以用土鸡飞向吊灯的那个画面，非常有冲击力，能一下子抓住观众的眼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以上就是今天培训的全部内容。AI短剧制作是一个需要不断练习和积累的过程，大家回去后要多动手实操，熟练掌握各个环节的操作技巧。现在是答疑时间，大家有什么问题都可以提出来，我们一起交流解决。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本次培训将严格按照这个流程进行，每一个环节都会有详细的操作演示和技巧分享，大家可以跟着一步步操作，有问题随时举手提问。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平台支持多种常见的剧本格式，其中最推荐使用.docx格式，解析准确率最高。导入时系统会自动识别场景、人物、对话和动作描述，为后续的生成工作打下基础。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系统解析完成后，大家一定要仔细检查一遍。比如我们之前的《向阳花不开》剧本，系统可能会把"齐董"和"齐晓东"识别成两个人，这时候就需要手动统一人物名称，否则后续生成会出现角色混乱的问题。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角色生成是AI短剧制作的核心环节之一。系统会根据剧本中的人物描述自动生成初始提示词，但通常需要我们进行优化调整，才能得到符合预期的角色形象。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这里给大家一个通用的提示词模板，按照这个结构来修改，生成的效果会更稳定。比如齐亮这个角色，在婚礼舞台上是幸福的新郎，在抛土鸡时是嫌弃的表情，我们就要为不同场景生成不同的提示词。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场景提取要全面，不能遗漏任何重要的剧情发生地。同时，同一个地点如果在不同剧情阶段有不同的状态，也要分开提取。比如婚礼宴会厅，空场和仪式中的布置是不一样的。我们可以参考右下角的例子，将《向阳花不开》中“婚礼宴会厅”这个大场景，细致地拆分为主舞台、红毯入口、中央红毯等多个子场景，这样生成的内容会更有针对性和代入感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场景生成最重要的一点就是要纯净无人，这样才能避免AI在场景中生成多余的人物，影响后续的角色合成。大家一定要严格遵守这个提示词规范，开头的三句话是必须的。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同一个场景生成不同的视角，可以让我们的分镜更加丰富，避免画面单调。比如婚礼宴会厅中央红毯这个场景，我们可以用俯角视角展示整体的混乱场面，用特写视角展示地上的鸡毛和青菜。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7.png"/><Relationship Id="rId7" Type="http://schemas.openxmlformats.org/officeDocument/2006/relationships/image" Target="../media/image36.svg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svg"/><Relationship Id="rId8" Type="http://schemas.openxmlformats.org/officeDocument/2006/relationships/image" Target="../media/image47.png"/><Relationship Id="rId7" Type="http://schemas.openxmlformats.org/officeDocument/2006/relationships/image" Target="../media/image41.svg"/><Relationship Id="rId6" Type="http://schemas.openxmlformats.org/officeDocument/2006/relationships/image" Target="../media/image40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53.png"/><Relationship Id="rId13" Type="http://schemas.openxmlformats.org/officeDocument/2006/relationships/image" Target="../media/image52.svg"/><Relationship Id="rId12" Type="http://schemas.openxmlformats.org/officeDocument/2006/relationships/image" Target="../media/image51.png"/><Relationship Id="rId11" Type="http://schemas.openxmlformats.org/officeDocument/2006/relationships/image" Target="../media/image50.svg"/><Relationship Id="rId10" Type="http://schemas.openxmlformats.org/officeDocument/2006/relationships/image" Target="../media/image49.png"/><Relationship Id="rId1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33" Type="http://schemas.openxmlformats.org/officeDocument/2006/relationships/notesSlide" Target="../notesSlides/notesSlide6.xml"/><Relationship Id="rId32" Type="http://schemas.openxmlformats.org/officeDocument/2006/relationships/slideLayout" Target="../slideLayouts/slideLayout12.xml"/><Relationship Id="rId31" Type="http://schemas.openxmlformats.org/officeDocument/2006/relationships/tags" Target="../tags/tag94.xml"/><Relationship Id="rId30" Type="http://schemas.openxmlformats.org/officeDocument/2006/relationships/tags" Target="../tags/tag93.xml"/><Relationship Id="rId3" Type="http://schemas.openxmlformats.org/officeDocument/2006/relationships/tags" Target="../tags/tag76.xml"/><Relationship Id="rId29" Type="http://schemas.openxmlformats.org/officeDocument/2006/relationships/image" Target="../media/image63.svg"/><Relationship Id="rId28" Type="http://schemas.openxmlformats.org/officeDocument/2006/relationships/image" Target="../media/image62.png"/><Relationship Id="rId27" Type="http://schemas.openxmlformats.org/officeDocument/2006/relationships/tags" Target="../tags/tag92.xml"/><Relationship Id="rId26" Type="http://schemas.openxmlformats.org/officeDocument/2006/relationships/tags" Target="../tags/tag91.xml"/><Relationship Id="rId25" Type="http://schemas.openxmlformats.org/officeDocument/2006/relationships/tags" Target="../tags/tag90.xml"/><Relationship Id="rId24" Type="http://schemas.openxmlformats.org/officeDocument/2006/relationships/tags" Target="../tags/tag89.xml"/><Relationship Id="rId23" Type="http://schemas.openxmlformats.org/officeDocument/2006/relationships/image" Target="../media/image61.svg"/><Relationship Id="rId22" Type="http://schemas.openxmlformats.org/officeDocument/2006/relationships/image" Target="../media/image60.png"/><Relationship Id="rId21" Type="http://schemas.openxmlformats.org/officeDocument/2006/relationships/tags" Target="../tags/tag88.xml"/><Relationship Id="rId20" Type="http://schemas.openxmlformats.org/officeDocument/2006/relationships/tags" Target="../tags/tag87.xml"/><Relationship Id="rId2" Type="http://schemas.openxmlformats.org/officeDocument/2006/relationships/tags" Target="../tags/tag75.xml"/><Relationship Id="rId19" Type="http://schemas.openxmlformats.org/officeDocument/2006/relationships/tags" Target="../tags/tag86.xml"/><Relationship Id="rId18" Type="http://schemas.openxmlformats.org/officeDocument/2006/relationships/tags" Target="../tags/tag85.xml"/><Relationship Id="rId17" Type="http://schemas.openxmlformats.org/officeDocument/2006/relationships/image" Target="../media/image59.svg"/><Relationship Id="rId16" Type="http://schemas.openxmlformats.org/officeDocument/2006/relationships/image" Target="../media/image58.png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image" Target="../media/image57.svg"/><Relationship Id="rId10" Type="http://schemas.openxmlformats.org/officeDocument/2006/relationships/image" Target="../media/image56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6" Type="http://schemas.openxmlformats.org/officeDocument/2006/relationships/slideLayout" Target="../slideLayouts/slideLayout12.xml"/><Relationship Id="rId25" Type="http://schemas.openxmlformats.org/officeDocument/2006/relationships/image" Target="../media/image70.png"/><Relationship Id="rId24" Type="http://schemas.openxmlformats.org/officeDocument/2006/relationships/image" Target="../media/image69.png"/><Relationship Id="rId23" Type="http://schemas.openxmlformats.org/officeDocument/2006/relationships/tags" Target="../tags/tag112.xml"/><Relationship Id="rId22" Type="http://schemas.openxmlformats.org/officeDocument/2006/relationships/image" Target="../media/image68.png"/><Relationship Id="rId21" Type="http://schemas.openxmlformats.org/officeDocument/2006/relationships/tags" Target="../tags/tag111.xml"/><Relationship Id="rId20" Type="http://schemas.openxmlformats.org/officeDocument/2006/relationships/image" Target="../media/image67.png"/><Relationship Id="rId2" Type="http://schemas.openxmlformats.org/officeDocument/2006/relationships/image" Target="../media/image64.jpeg"/><Relationship Id="rId19" Type="http://schemas.openxmlformats.org/officeDocument/2006/relationships/tags" Target="../tags/tag110.xml"/><Relationship Id="rId18" Type="http://schemas.openxmlformats.org/officeDocument/2006/relationships/image" Target="../media/image66.png"/><Relationship Id="rId17" Type="http://schemas.openxmlformats.org/officeDocument/2006/relationships/tags" Target="../tags/tag109.xml"/><Relationship Id="rId16" Type="http://schemas.openxmlformats.org/officeDocument/2006/relationships/image" Target="../media/image65.png"/><Relationship Id="rId15" Type="http://schemas.openxmlformats.org/officeDocument/2006/relationships/tags" Target="../tags/tag108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tags" Target="../tags/tag95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Relationship Id="rId3" Type="http://schemas.openxmlformats.org/officeDocument/2006/relationships/image" Target="../media/image71.png"/><Relationship Id="rId2" Type="http://schemas.openxmlformats.org/officeDocument/2006/relationships/image" Target="../media/image64.jpeg"/><Relationship Id="rId1" Type="http://schemas.openxmlformats.org/officeDocument/2006/relationships/tags" Target="../tags/tag1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80.png"/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1.png"/><Relationship Id="rId1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7" Type="http://schemas.openxmlformats.org/officeDocument/2006/relationships/notesSlide" Target="../notesSlides/notesSlide11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136.xml"/><Relationship Id="rId24" Type="http://schemas.openxmlformats.org/officeDocument/2006/relationships/tags" Target="../tags/tag135.xml"/><Relationship Id="rId23" Type="http://schemas.openxmlformats.org/officeDocument/2006/relationships/image" Target="../media/image82.png"/><Relationship Id="rId22" Type="http://schemas.openxmlformats.org/officeDocument/2006/relationships/tags" Target="../tags/tag134.xml"/><Relationship Id="rId21" Type="http://schemas.openxmlformats.org/officeDocument/2006/relationships/tags" Target="../tags/tag133.xml"/><Relationship Id="rId20" Type="http://schemas.openxmlformats.org/officeDocument/2006/relationships/tags" Target="../tags/tag132.xml"/><Relationship Id="rId2" Type="http://schemas.openxmlformats.org/officeDocument/2006/relationships/tags" Target="../tags/tag114.xml"/><Relationship Id="rId19" Type="http://schemas.openxmlformats.org/officeDocument/2006/relationships/tags" Target="../tags/tag131.xml"/><Relationship Id="rId18" Type="http://schemas.openxmlformats.org/officeDocument/2006/relationships/tags" Target="../tags/tag130.xml"/><Relationship Id="rId17" Type="http://schemas.openxmlformats.org/officeDocument/2006/relationships/tags" Target="../tags/tag129.xml"/><Relationship Id="rId16" Type="http://schemas.openxmlformats.org/officeDocument/2006/relationships/tags" Target="../tags/tag128.xml"/><Relationship Id="rId15" Type="http://schemas.openxmlformats.org/officeDocument/2006/relationships/tags" Target="../tags/tag127.xml"/><Relationship Id="rId14" Type="http://schemas.openxmlformats.org/officeDocument/2006/relationships/tags" Target="../tags/tag126.xml"/><Relationship Id="rId13" Type="http://schemas.openxmlformats.org/officeDocument/2006/relationships/tags" Target="../tags/tag125.xml"/><Relationship Id="rId12" Type="http://schemas.openxmlformats.org/officeDocument/2006/relationships/tags" Target="../tags/tag124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9.svg"/><Relationship Id="rId8" Type="http://schemas.openxmlformats.org/officeDocument/2006/relationships/image" Target="../media/image88.png"/><Relationship Id="rId7" Type="http://schemas.openxmlformats.org/officeDocument/2006/relationships/image" Target="../media/image87.svg"/><Relationship Id="rId6" Type="http://schemas.openxmlformats.org/officeDocument/2006/relationships/image" Target="../media/image86.png"/><Relationship Id="rId5" Type="http://schemas.openxmlformats.org/officeDocument/2006/relationships/image" Target="../media/image55.svg"/><Relationship Id="rId4" Type="http://schemas.openxmlformats.org/officeDocument/2006/relationships/image" Target="../media/image85.png"/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4" Type="http://schemas.openxmlformats.org/officeDocument/2006/relationships/notesSlide" Target="../notesSlides/notesSlide12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92.png"/><Relationship Id="rId11" Type="http://schemas.openxmlformats.org/officeDocument/2006/relationships/image" Target="../media/image91.svg"/><Relationship Id="rId10" Type="http://schemas.openxmlformats.org/officeDocument/2006/relationships/image" Target="../media/image90.png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svg"/><Relationship Id="rId8" Type="http://schemas.openxmlformats.org/officeDocument/2006/relationships/image" Target="../media/image98.png"/><Relationship Id="rId7" Type="http://schemas.openxmlformats.org/officeDocument/2006/relationships/image" Target="../media/image97.svg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Relationship Id="rId3" Type="http://schemas.openxmlformats.org/officeDocument/2006/relationships/image" Target="../media/image74.svg"/><Relationship Id="rId2" Type="http://schemas.openxmlformats.org/officeDocument/2006/relationships/image" Target="../media/image93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99.png"/><Relationship Id="rId1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svg"/><Relationship Id="rId8" Type="http://schemas.openxmlformats.org/officeDocument/2006/relationships/image" Target="../media/image105.png"/><Relationship Id="rId7" Type="http://schemas.openxmlformats.org/officeDocument/2006/relationships/image" Target="../media/image104.svg"/><Relationship Id="rId6" Type="http://schemas.openxmlformats.org/officeDocument/2006/relationships/image" Target="../media/image103.png"/><Relationship Id="rId5" Type="http://schemas.openxmlformats.org/officeDocument/2006/relationships/image" Target="../media/image102.svg"/><Relationship Id="rId4" Type="http://schemas.openxmlformats.org/officeDocument/2006/relationships/image" Target="../media/image101.png"/><Relationship Id="rId3" Type="http://schemas.openxmlformats.org/officeDocument/2006/relationships/image" Target="../media/image57.svg"/><Relationship Id="rId2" Type="http://schemas.openxmlformats.org/officeDocument/2006/relationships/image" Target="../media/image100.png"/><Relationship Id="rId16" Type="http://schemas.openxmlformats.org/officeDocument/2006/relationships/notesSlide" Target="../notesSlides/notesSlide14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108.png"/><Relationship Id="rId13" Type="http://schemas.microsoft.com/office/2007/relationships/media" Target="../media/media1.mov"/><Relationship Id="rId12" Type="http://schemas.openxmlformats.org/officeDocument/2006/relationships/video" Target="../media/media1.mov"/><Relationship Id="rId11" Type="http://schemas.openxmlformats.org/officeDocument/2006/relationships/image" Target="../media/image107.svg"/><Relationship Id="rId10" Type="http://schemas.openxmlformats.org/officeDocument/2006/relationships/image" Target="../media/image106.png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12.svg"/><Relationship Id="rId4" Type="http://schemas.openxmlformats.org/officeDocument/2006/relationships/image" Target="../media/image111.png"/><Relationship Id="rId3" Type="http://schemas.openxmlformats.org/officeDocument/2006/relationships/image" Target="../media/image110.svg"/><Relationship Id="rId2" Type="http://schemas.openxmlformats.org/officeDocument/2006/relationships/image" Target="../media/image109.png"/><Relationship Id="rId1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image" Target="../media/image118.svg"/><Relationship Id="rId4" Type="http://schemas.openxmlformats.org/officeDocument/2006/relationships/image" Target="../media/image117.png"/><Relationship Id="rId3" Type="http://schemas.openxmlformats.org/officeDocument/2006/relationships/tags" Target="../tags/tag138.xml"/><Relationship Id="rId29" Type="http://schemas.openxmlformats.org/officeDocument/2006/relationships/notesSlide" Target="../notesSlides/notesSlide17.xml"/><Relationship Id="rId28" Type="http://schemas.openxmlformats.org/officeDocument/2006/relationships/slideLayout" Target="../slideLayouts/slideLayout12.xml"/><Relationship Id="rId27" Type="http://schemas.openxmlformats.org/officeDocument/2006/relationships/tags" Target="../tags/tag153.xml"/><Relationship Id="rId26" Type="http://schemas.openxmlformats.org/officeDocument/2006/relationships/image" Target="../media/image2.png"/><Relationship Id="rId25" Type="http://schemas.openxmlformats.org/officeDocument/2006/relationships/tags" Target="../tags/tag152.xml"/><Relationship Id="rId24" Type="http://schemas.openxmlformats.org/officeDocument/2006/relationships/tags" Target="../tags/tag151.xml"/><Relationship Id="rId23" Type="http://schemas.openxmlformats.org/officeDocument/2006/relationships/image" Target="../media/image112.svg"/><Relationship Id="rId22" Type="http://schemas.openxmlformats.org/officeDocument/2006/relationships/image" Target="../media/image111.png"/><Relationship Id="rId21" Type="http://schemas.openxmlformats.org/officeDocument/2006/relationships/tags" Target="../tags/tag150.xml"/><Relationship Id="rId20" Type="http://schemas.openxmlformats.org/officeDocument/2006/relationships/tags" Target="../tags/tag149.xml"/><Relationship Id="rId2" Type="http://schemas.openxmlformats.org/officeDocument/2006/relationships/tags" Target="../tags/tag137.xml"/><Relationship Id="rId19" Type="http://schemas.openxmlformats.org/officeDocument/2006/relationships/tags" Target="../tags/tag148.xml"/><Relationship Id="rId18" Type="http://schemas.openxmlformats.org/officeDocument/2006/relationships/tags" Target="../tags/tag147.xml"/><Relationship Id="rId17" Type="http://schemas.openxmlformats.org/officeDocument/2006/relationships/image" Target="../media/image122.svg"/><Relationship Id="rId16" Type="http://schemas.openxmlformats.org/officeDocument/2006/relationships/image" Target="../media/image121.png"/><Relationship Id="rId15" Type="http://schemas.openxmlformats.org/officeDocument/2006/relationships/tags" Target="../tags/tag146.xml"/><Relationship Id="rId14" Type="http://schemas.openxmlformats.org/officeDocument/2006/relationships/tags" Target="../tags/tag145.xml"/><Relationship Id="rId13" Type="http://schemas.openxmlformats.org/officeDocument/2006/relationships/tags" Target="../tags/tag144.xml"/><Relationship Id="rId12" Type="http://schemas.openxmlformats.org/officeDocument/2006/relationships/tags" Target="../tags/tag143.xml"/><Relationship Id="rId11" Type="http://schemas.openxmlformats.org/officeDocument/2006/relationships/image" Target="../media/image120.svg"/><Relationship Id="rId10" Type="http://schemas.openxmlformats.org/officeDocument/2006/relationships/image" Target="../media/image119.png"/><Relationship Id="rId1" Type="http://schemas.openxmlformats.org/officeDocument/2006/relationships/image" Target="../media/image116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image" Target="../media/image13.svg"/><Relationship Id="rId6" Type="http://schemas.openxmlformats.org/officeDocument/2006/relationships/image" Target="../media/image12.pn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9" Type="http://schemas.openxmlformats.org/officeDocument/2006/relationships/slideLayout" Target="../slideLayouts/slideLayout12.xml"/><Relationship Id="rId38" Type="http://schemas.openxmlformats.org/officeDocument/2006/relationships/tags" Target="../tags/tag32.xml"/><Relationship Id="rId37" Type="http://schemas.openxmlformats.org/officeDocument/2006/relationships/tags" Target="../tags/tag31.xml"/><Relationship Id="rId36" Type="http://schemas.openxmlformats.org/officeDocument/2006/relationships/tags" Target="../tags/tag30.xml"/><Relationship Id="rId35" Type="http://schemas.openxmlformats.org/officeDocument/2006/relationships/tags" Target="../tags/tag29.xml"/><Relationship Id="rId34" Type="http://schemas.openxmlformats.org/officeDocument/2006/relationships/image" Target="../media/image19.svg"/><Relationship Id="rId33" Type="http://schemas.openxmlformats.org/officeDocument/2006/relationships/image" Target="../media/image18.png"/><Relationship Id="rId32" Type="http://schemas.openxmlformats.org/officeDocument/2006/relationships/tags" Target="../tags/tag28.xml"/><Relationship Id="rId31" Type="http://schemas.openxmlformats.org/officeDocument/2006/relationships/tags" Target="../tags/tag27.xml"/><Relationship Id="rId30" Type="http://schemas.openxmlformats.org/officeDocument/2006/relationships/tags" Target="../tags/tag26.xml"/><Relationship Id="rId3" Type="http://schemas.openxmlformats.org/officeDocument/2006/relationships/tags" Target="../tags/tag5.xml"/><Relationship Id="rId29" Type="http://schemas.openxmlformats.org/officeDocument/2006/relationships/tags" Target="../tags/tag25.xml"/><Relationship Id="rId28" Type="http://schemas.openxmlformats.org/officeDocument/2006/relationships/tags" Target="../tags/tag24.xml"/><Relationship Id="rId27" Type="http://schemas.openxmlformats.org/officeDocument/2006/relationships/tags" Target="../tags/tag23.xml"/><Relationship Id="rId26" Type="http://schemas.openxmlformats.org/officeDocument/2006/relationships/tags" Target="../tags/tag22.xml"/><Relationship Id="rId25" Type="http://schemas.openxmlformats.org/officeDocument/2006/relationships/image" Target="../media/image17.svg"/><Relationship Id="rId24" Type="http://schemas.openxmlformats.org/officeDocument/2006/relationships/image" Target="../media/image16.png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image" Target="../media/image3.jpeg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image" Target="../media/image15.svg"/><Relationship Id="rId15" Type="http://schemas.openxmlformats.org/officeDocument/2006/relationships/image" Target="../media/image14.png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jpeg"/><Relationship Id="rId1" Type="http://schemas.openxmlformats.org/officeDocument/2006/relationships/tags" Target="../tags/tag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57.xml"/><Relationship Id="rId24" Type="http://schemas.openxmlformats.org/officeDocument/2006/relationships/tags" Target="../tags/tag56.xml"/><Relationship Id="rId23" Type="http://schemas.openxmlformats.org/officeDocument/2006/relationships/tags" Target="../tags/tag55.xml"/><Relationship Id="rId22" Type="http://schemas.openxmlformats.org/officeDocument/2006/relationships/tags" Target="../tags/tag54.xml"/><Relationship Id="rId21" Type="http://schemas.openxmlformats.org/officeDocument/2006/relationships/tags" Target="../tags/tag53.xml"/><Relationship Id="rId20" Type="http://schemas.openxmlformats.org/officeDocument/2006/relationships/tags" Target="../tags/tag52.xml"/><Relationship Id="rId2" Type="http://schemas.openxmlformats.org/officeDocument/2006/relationships/tags" Target="../tags/tag34.xml"/><Relationship Id="rId19" Type="http://schemas.openxmlformats.org/officeDocument/2006/relationships/tags" Target="../tags/tag51.xml"/><Relationship Id="rId18" Type="http://schemas.openxmlformats.org/officeDocument/2006/relationships/tags" Target="../tags/tag50.xml"/><Relationship Id="rId17" Type="http://schemas.openxmlformats.org/officeDocument/2006/relationships/tags" Target="../tags/tag49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30.png"/><Relationship Id="rId25" Type="http://schemas.openxmlformats.org/officeDocument/2006/relationships/tags" Target="../tags/tag74.xml"/><Relationship Id="rId24" Type="http://schemas.openxmlformats.org/officeDocument/2006/relationships/tags" Target="../tags/tag73.xml"/><Relationship Id="rId23" Type="http://schemas.openxmlformats.org/officeDocument/2006/relationships/tags" Target="../tags/tag72.xml"/><Relationship Id="rId22" Type="http://schemas.openxmlformats.org/officeDocument/2006/relationships/image" Target="../media/image29.svg"/><Relationship Id="rId21" Type="http://schemas.openxmlformats.org/officeDocument/2006/relationships/image" Target="../media/image28.png"/><Relationship Id="rId20" Type="http://schemas.openxmlformats.org/officeDocument/2006/relationships/tags" Target="../tags/tag71.xml"/><Relationship Id="rId2" Type="http://schemas.openxmlformats.org/officeDocument/2006/relationships/tags" Target="../tags/tag59.xml"/><Relationship Id="rId19" Type="http://schemas.openxmlformats.org/officeDocument/2006/relationships/tags" Target="../tags/tag70.xml"/><Relationship Id="rId18" Type="http://schemas.openxmlformats.org/officeDocument/2006/relationships/tags" Target="../tags/tag69.xml"/><Relationship Id="rId17" Type="http://schemas.openxmlformats.org/officeDocument/2006/relationships/tags" Target="../tags/tag68.xml"/><Relationship Id="rId16" Type="http://schemas.openxmlformats.org/officeDocument/2006/relationships/image" Target="../media/image27.svg"/><Relationship Id="rId15" Type="http://schemas.openxmlformats.org/officeDocument/2006/relationships/image" Target="../media/image26.png"/><Relationship Id="rId14" Type="http://schemas.openxmlformats.org/officeDocument/2006/relationships/tags" Target="../tags/tag67.xml"/><Relationship Id="rId13" Type="http://schemas.openxmlformats.org/officeDocument/2006/relationships/tags" Target="../tags/tag66.xml"/><Relationship Id="rId12" Type="http://schemas.openxmlformats.org/officeDocument/2006/relationships/tags" Target="../tags/tag65.xml"/><Relationship Id="rId11" Type="http://schemas.openxmlformats.org/officeDocument/2006/relationships/tags" Target="../tags/tag64.xml"/><Relationship Id="rId10" Type="http://schemas.openxmlformats.org/officeDocument/2006/relationships/image" Target="../media/image25.svg"/><Relationship Id="rId1" Type="http://schemas.openxmlformats.org/officeDocument/2006/relationships/tags" Target="../tags/tag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F172A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7505" y="104775"/>
            <a:ext cx="792480" cy="742315"/>
          </a:xfrm>
          <a:prstGeom prst="roundRect">
            <a:avLst>
              <a:gd name="adj" fmla="val 35555"/>
            </a:avLst>
          </a:prstGeom>
          <a:ln w="12700">
            <a:noFill/>
            <a:prstDash val="solid"/>
          </a:ln>
        </p:spPr>
      </p:pic>
      <p:sp>
        <p:nvSpPr>
          <p:cNvPr id="4" name="AutoShape 4"/>
          <p:cNvSpPr/>
          <p:nvPr/>
        </p:nvSpPr>
        <p:spPr>
          <a:xfrm>
            <a:off x="0" y="1778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AI短剧全流程制作实操培训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588000" y="3175000"/>
            <a:ext cx="1016000" cy="508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0" y="3683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2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从剧本导入到成品导出一站式指南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0" y="5080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主讲人：AI短剧制作部-kt老师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0" y="5842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9" name="矩形 8" descr="7b0a2020202022776f7264617274223a2022220a7d0a"/>
          <p:cNvSpPr/>
          <p:nvPr>
            <p:custDataLst>
              <p:tags r:id="rId3"/>
            </p:custDataLst>
          </p:nvPr>
        </p:nvSpPr>
        <p:spPr>
          <a:xfrm>
            <a:off x="1078865" y="238125"/>
            <a:ext cx="1228090" cy="47561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ln w="38100"/>
                <a:gradFill>
                  <a:gsLst>
                    <a:gs pos="0">
                      <a:srgbClr val="FFBD96"/>
                    </a:gs>
                    <a:gs pos="74000">
                      <a:srgbClr val="F15A01"/>
                    </a:gs>
                  </a:gsLst>
                  <a:lin ang="5400000" scaled="0"/>
                </a:gradFill>
                <a:effectLst/>
                <a:latin typeface="Noto Serif SC Medium" panose="02020200000000000000" charset="-122"/>
                <a:ea typeface="Noto Serif SC Medium" panose="02020200000000000000" charset="-122"/>
              </a:rPr>
              <a:t>铭兴映画</a:t>
            </a:r>
            <a:endParaRPr lang="zh-CN" altLang="en-US" sz="2400" b="1">
              <a:ln w="38100"/>
              <a:gradFill>
                <a:gsLst>
                  <a:gs pos="0">
                    <a:srgbClr val="FFBD96"/>
                  </a:gs>
                  <a:gs pos="74000">
                    <a:srgbClr val="F15A01"/>
                  </a:gs>
                </a:gsLst>
                <a:lin ang="5400000" scaled="0"/>
              </a:gradFill>
              <a:effectLst/>
              <a:latin typeface="Noto Serif SC Medium" panose="02020200000000000000" charset="-122"/>
              <a:ea typeface="Noto Serif SC Medium" panose="0202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二、剧本导入 - 支持格式与导入步骤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4826000"/>
          </a:xfrm>
          <a:prstGeom prst="roundRect">
            <a:avLst>
              <a:gd name="adj" fmla="val 31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支持的剧本格式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254000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00" y="27940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32000" y="2730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常用文本文档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 .txt / .doc / .docx 格式，推荐使用 .docx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016000" y="381000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0000" y="40640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032000" y="4000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专业剧本格式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 .fdx / .celtx 等行业标准剧本格式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16000" y="508000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0000" y="53340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2032000" y="52705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分镜剧本表格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 .xlsx 格式，适用于含画面描述的分镜表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223000" y="1524000"/>
            <a:ext cx="520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477000" y="17145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5步轻松完成剧本导入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77000" y="2286000"/>
            <a:ext cx="558800" cy="5588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477000" y="2286000"/>
            <a:ext cx="5588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350000" y="2921000"/>
            <a:ext cx="81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新建项目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366000" y="2286000"/>
            <a:ext cx="558800" cy="5588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366000" y="2286000"/>
            <a:ext cx="5588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239000" y="2921000"/>
            <a:ext cx="81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填写信息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255000" y="2286000"/>
            <a:ext cx="558800" cy="5588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8255000" y="2286000"/>
            <a:ext cx="5588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128000" y="2921000"/>
            <a:ext cx="81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点击导入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144000" y="2286000"/>
            <a:ext cx="558800" cy="5588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9144000" y="2286000"/>
            <a:ext cx="5588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017000" y="2921000"/>
            <a:ext cx="81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上传文件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10033000" y="2286000"/>
            <a:ext cx="558800" cy="5588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10033000" y="2286000"/>
            <a:ext cx="5588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9906000" y="2921000"/>
            <a:ext cx="812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自动解析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223000" y="3810000"/>
            <a:ext cx="5207000" cy="2540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34"/>
          <p:cNvSpPr/>
          <p:nvPr/>
        </p:nvSpPr>
        <p:spPr>
          <a:xfrm>
            <a:off x="8763000" y="4254500"/>
            <a:ext cx="2413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智能解析引擎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上传后系统自动识别场景、人物、对话及动作描述，快速构建结构化剧本数据，大幅提升后续制作效率。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230" y="4254500"/>
            <a:ext cx="2478405" cy="15938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剧本导入 - 智能解析与修正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223000" y="1778000"/>
            <a:ext cx="520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7000" y="2032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112000" y="2032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系统自动解析内容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477000" y="2667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识别场景编号、类型(内/外景)与时间点，构建基础结构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提取出场人物列表与人物对话，关联对应关系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抓取动作描述、转场提示与特效说明等关键要素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4191000"/>
            <a:ext cx="520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4445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112000" y="4445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手动修正与优化要点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477000" y="5080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检查场景划分逻辑，统一人物姓名（避免别名造成角色混乱）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补充缺失的关键动作与环境细节，增强AI理解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清理剧本中无关的注释与说明文字，保持数据纯净</a:t>
            </a:r>
            <a:endParaRPr lang="en-US" sz="110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270" y="1457960"/>
            <a:ext cx="5605780" cy="47650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三、角色生成 - AI角色生成流程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223000" y="1778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3500" y="2032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985000" y="1968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角色管理入口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进入制作后台的“角色管理”页面，开始角色创建工作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90000" y="1778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05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9652000" y="1968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AI 自动生成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系统自动解析剧本人物描述，生成初始角色候选列表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23000" y="3429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3500" y="3683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985000" y="3619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进入编辑页面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点击选中的角色卡片，进入详细的角色形象编辑界面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890000" y="3429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80500" y="3683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652000" y="3619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参数精细调整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优化角色提示词，并调节年龄、服装、场景等参数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223000" y="5080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13500" y="5334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85000" y="5270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生成并预览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生成角色预览图，确认形象是否符合预期效果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890000" y="5080000"/>
            <a:ext cx="2413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80500" y="53340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652000" y="5270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保存与变体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保存最终角色形象，并生成不同场景下的多风格变体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3075" y="1349375"/>
            <a:ext cx="5074920" cy="507428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角色生成 - 提示词修改技巧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143000"/>
          </a:xfrm>
          <a:prstGeom prst="roundRect">
            <a:avLst>
              <a:gd name="adj" fmla="val 13333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14500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通用模板公式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3429000" y="1714500"/>
            <a:ext cx="774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风格 ] + [ 基础属性 ] + [ 外貌特征 ] + [ 服装配饰 ] + [ 动作神态 ] + [ 画质要求 ]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762000" y="3048000"/>
            <a:ext cx="1930400" cy="3048000"/>
          </a:xfrm>
          <a:prstGeom prst="roundRect">
            <a:avLst>
              <a:gd name="adj" fmla="val 526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400" y="33020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889000" y="4191000"/>
            <a:ext cx="1676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基础属性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889000" y="4953000"/>
            <a:ext cx="1676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明确角色的年龄、性别、身高，并设定身材比例（如九头身、腿长占比60%）。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2946400" y="3048000"/>
            <a:ext cx="1930400" cy="3048000"/>
          </a:xfrm>
          <a:prstGeom prst="roundRect">
            <a:avLst>
              <a:gd name="adj" fmla="val 526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06800" y="33020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3073400" y="4191000"/>
            <a:ext cx="1676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外貌特征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3073400" y="4953000"/>
            <a:ext cx="1676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详细描述发色、发型、眼睛颜色、脸部轮廓与五官特征，以及皮肤质感。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5130800" y="3048000"/>
            <a:ext cx="1930400" cy="3048000"/>
          </a:xfrm>
          <a:prstGeom prst="roundRect">
            <a:avLst>
              <a:gd name="adj" fmla="val 526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91200" y="33020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5257800" y="4191000"/>
            <a:ext cx="1676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服装配饰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5257800" y="4953000"/>
            <a:ext cx="1676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根据剧情分场景设计服装风格与搭配，确保每个角色着装独特，辨识度高。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20"/>
            </p:custDataLst>
          </p:nvPr>
        </p:nvSpPr>
        <p:spPr>
          <a:xfrm>
            <a:off x="7315200" y="3048000"/>
            <a:ext cx="1930400" cy="3048000"/>
          </a:xfrm>
          <a:prstGeom prst="roundRect">
            <a:avLst>
              <a:gd name="adj" fmla="val 526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975600" y="3302000"/>
            <a:ext cx="609600" cy="6096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7442200" y="4191000"/>
            <a:ext cx="1676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动作神态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5"/>
            </p:custDataLst>
          </p:nvPr>
        </p:nvSpPr>
        <p:spPr>
          <a:xfrm>
            <a:off x="7442200" y="4953000"/>
            <a:ext cx="1676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结合剧情场景，为角色添加符合人物情绪的肢体动作、表情神态，增强代入感。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26"/>
            </p:custDataLst>
          </p:nvPr>
        </p:nvSpPr>
        <p:spPr>
          <a:xfrm>
            <a:off x="9499600" y="3048000"/>
            <a:ext cx="1930400" cy="3048000"/>
          </a:xfrm>
          <a:prstGeom prst="roundRect">
            <a:avLst>
              <a:gd name="adj" fmla="val 526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160000" y="3302000"/>
            <a:ext cx="609600" cy="609600"/>
          </a:xfrm>
          <a:prstGeom prst="rect">
            <a:avLst/>
          </a:prstGeom>
        </p:spPr>
      </p:pic>
      <p:sp>
        <p:nvSpPr>
          <p:cNvPr id="25" name="AutoShape 25"/>
          <p:cNvSpPr/>
          <p:nvPr>
            <p:custDataLst>
              <p:tags r:id="rId30"/>
            </p:custDataLst>
          </p:nvPr>
        </p:nvSpPr>
        <p:spPr>
          <a:xfrm>
            <a:off x="9626600" y="4191000"/>
            <a:ext cx="1676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画质要求</a:t>
            </a:r>
            <a:endParaRPr lang="en-US" sz="1100"/>
          </a:p>
        </p:txBody>
      </p:sp>
      <p:sp>
        <p:nvSpPr>
          <p:cNvPr id="26" name="AutoShape 26"/>
          <p:cNvSpPr/>
          <p:nvPr>
            <p:custDataLst>
              <p:tags r:id="rId31"/>
            </p:custDataLst>
          </p:nvPr>
        </p:nvSpPr>
        <p:spPr>
          <a:xfrm>
            <a:off x="9626600" y="4953000"/>
            <a:ext cx="1676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统一添加关键词：“高清细节、专业打光、完整四肢、全身像”，避免AI生成缺陷。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" name="图片 27" descr="下楼梯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60350" y="0"/>
            <a:ext cx="12452985" cy="6858000"/>
          </a:xfrm>
          <a:prstGeom prst="rect">
            <a:avLst/>
          </a:prstGeom>
        </p:spPr>
      </p:pic>
      <p:sp>
        <p:nvSpPr>
          <p:cNvPr id="3" name="AutoShape 3"/>
          <p:cNvSpPr/>
          <p:nvPr>
            <p:custDataLst>
              <p:tags r:id="rId3"/>
            </p:custDataLst>
          </p:nvPr>
        </p:nvSpPr>
        <p:spPr>
          <a:xfrm>
            <a:off x="762000" y="1905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角色生成 - 案例演示《</a:t>
            </a:r>
            <a:r>
              <a:rPr lang="zh-CN" altLang="en-US" sz="32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被堂哥坑后，我开鲜肉店暴富</a:t>
            </a:r>
            <a:r>
              <a:rPr lang="en-US" sz="32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》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4"/>
            </p:custDataLst>
          </p:nvPr>
        </p:nvSpPr>
        <p:spPr>
          <a:xfrm>
            <a:off x="2032000" y="2286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spcBef>
                <a:spcPts val="800"/>
              </a:spcBef>
              <a:buSzTx/>
            </a:pPr>
            <a:r>
              <a:rPr lang="zh-CN" altLang="en-US" sz="2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江凡</a:t>
            </a:r>
            <a:endParaRPr lang="zh-CN" altLang="en-US" sz="2400" b="1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核心主角 / Protagonist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4445000" y="1905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5715000" y="2286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江景峰</a:t>
            </a:r>
            <a:endParaRPr lang="en-US" sz="1100"/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核心配角 / Supporting Lead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8128000" y="1905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9398000" y="2286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400" b="1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江景峰老婆</a:t>
            </a:r>
            <a:endParaRPr lang="en-US" sz="2400"/>
          </a:p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关键角色 / Key Role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762000" y="4318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14" name="AutoShape 14"/>
          <p:cNvSpPr/>
          <p:nvPr>
            <p:custDataLst>
              <p:tags r:id="rId10"/>
            </p:custDataLst>
          </p:nvPr>
        </p:nvSpPr>
        <p:spPr>
          <a:xfrm>
            <a:off x="2032000" y="4699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zh-CN" altLang="en-US" sz="2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苏苏</a:t>
            </a:r>
            <a:endParaRPr lang="zh-CN" altLang="en-US" sz="2400" b="1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核心主角 / Protagonist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1"/>
            </p:custDataLst>
          </p:nvPr>
        </p:nvSpPr>
        <p:spPr>
          <a:xfrm>
            <a:off x="4445000" y="4318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5715000" y="4699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spcBef>
                <a:spcPts val="800"/>
              </a:spcBef>
              <a:buSzTx/>
            </a:pPr>
            <a:r>
              <a:rPr lang="zh-CN" altLang="en-US" sz="2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江母</a:t>
            </a:r>
            <a:endParaRPr lang="zh-CN" altLang="en-US" sz="2400" b="1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次要角色 / Secondary Role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8128000" y="4318000"/>
            <a:ext cx="3302000" cy="2032000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 anchorCtr="0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20" name="AutoShape 20"/>
          <p:cNvSpPr/>
          <p:nvPr>
            <p:custDataLst>
              <p:tags r:id="rId14"/>
            </p:custDataLst>
          </p:nvPr>
        </p:nvSpPr>
        <p:spPr>
          <a:xfrm>
            <a:off x="9398000" y="4699000"/>
            <a:ext cx="177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spcBef>
                <a:spcPts val="800"/>
              </a:spcBef>
              <a:buSzTx/>
            </a:pPr>
            <a:r>
              <a:rPr lang="zh-CN" altLang="en-US" sz="24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云吞店老板</a:t>
            </a:r>
            <a:endParaRPr lang="zh-CN" altLang="en-US" sz="2400" b="1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次要角色 / Secondary Role</a:t>
            </a:r>
            <a:endParaRPr lang="en-US" sz="13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图片 3" descr="江凡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06450" y="2489835"/>
            <a:ext cx="1080000" cy="607684"/>
          </a:xfrm>
          <a:prstGeom prst="rect">
            <a:avLst/>
          </a:prstGeom>
        </p:spPr>
      </p:pic>
      <p:pic>
        <p:nvPicPr>
          <p:cNvPr id="7" name="图片 6" descr="江景峰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511040" y="2465705"/>
            <a:ext cx="1080000" cy="607704"/>
          </a:xfrm>
          <a:prstGeom prst="rect">
            <a:avLst/>
          </a:prstGeom>
        </p:spPr>
      </p:pic>
      <p:pic>
        <p:nvPicPr>
          <p:cNvPr id="10" name="图片 9" descr="江景峰老婆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215630" y="2465705"/>
            <a:ext cx="1080000" cy="607523"/>
          </a:xfrm>
          <a:prstGeom prst="rect">
            <a:avLst/>
          </a:prstGeom>
        </p:spPr>
      </p:pic>
      <p:pic>
        <p:nvPicPr>
          <p:cNvPr id="16" name="图片 15" descr="江母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573270" y="4838700"/>
            <a:ext cx="1080000" cy="607600"/>
          </a:xfrm>
          <a:prstGeom prst="rect">
            <a:avLst/>
          </a:prstGeom>
        </p:spPr>
      </p:pic>
      <p:pic>
        <p:nvPicPr>
          <p:cNvPr id="19" name="图片 18" descr="杭城云吞店老板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317865" y="4838700"/>
            <a:ext cx="1080000" cy="607518"/>
          </a:xfrm>
          <a:prstGeom prst="rect">
            <a:avLst/>
          </a:prstGeom>
        </p:spPr>
      </p:pic>
      <p:pic>
        <p:nvPicPr>
          <p:cNvPr id="21" name="图片 20" descr="苏苏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8675" y="4886960"/>
            <a:ext cx="1080000" cy="6075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" name="图片 27" descr="下楼梯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60350" y="0"/>
            <a:ext cx="12452985" cy="6858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chemeClr val="accent1">
                <a:lumMod val="40000"/>
                <a:lumOff val="60000"/>
                <a:alpha val="10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778000" y="2095500"/>
            <a:ext cx="3158490" cy="571500"/>
          </a:xfrm>
          <a:prstGeom prst="rect">
            <a:avLst/>
          </a:prstGeom>
          <a:noFill/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ctr">
              <a:lnSpc>
                <a:spcPct val="125000"/>
              </a:lnSpc>
              <a:buSzTx/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增加细节 · ADD DETAILS</a:t>
            </a:r>
            <a:endParaRPr lang="en-US" sz="2000" b="1" i="0" u="none" strike="noStrike">
              <a:solidFill>
                <a:srgbClr val="22D3E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16000" y="2921000"/>
            <a:ext cx="4699000" cy="2540000"/>
          </a:xfrm>
          <a:prstGeom prst="rect">
            <a:avLst/>
          </a:prstGeom>
          <a:noFill/>
          <a:ln w="12700" cap="flat" cmpd="sng">
            <a:solidFill>
              <a:schemeClr val="accent1">
                <a:lumMod val="40000"/>
                <a:lumOff val="6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👤 角色设定：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明确人物的年龄、职业身份与具体的穿着风格</a:t>
            </a:r>
            <a:endParaRPr lang="en-US" sz="1100"/>
          </a:p>
          <a:p>
            <a:pPr marL="0"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🎭 情绪状态：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精准描述角色情绪，如“眼神充满忧郁与坚定”</a:t>
            </a:r>
            <a:endParaRPr lang="en-US" sz="14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光影氛围：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添加“侧逆光勾勒轮廓”、“丁达尔效应”等关键词</a:t>
            </a:r>
            <a:endParaRPr lang="en-US" sz="14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🎥 镜头语言：</a:t>
            </a:r>
            <a:r>
              <a:rPr lang="en-US" sz="14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明确景别(特写/中景)与构图方式，控制画面视角</a:t>
            </a:r>
            <a:endParaRPr lang="en-US" sz="1400" b="0" i="0" u="none" strike="noStrike">
              <a:solidFill>
                <a:srgbClr val="1E293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chemeClr val="accent1">
                <a:lumMod val="40000"/>
                <a:lumOff val="60000"/>
                <a:alpha val="10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239000" y="2095500"/>
            <a:ext cx="3407410" cy="571500"/>
          </a:xfrm>
          <a:prstGeom prst="rect">
            <a:avLst/>
          </a:prstGeom>
          <a:noFill/>
          <a:ln w="12700" cap="flat" cmpd="sng">
            <a:solidFill>
              <a:schemeClr val="bg1"/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ctr">
              <a:lnSpc>
                <a:spcPct val="125000"/>
              </a:lnSpc>
              <a:buSzTx/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避免雷区 · AVOID PITFALLS</a:t>
            </a:r>
            <a:endParaRPr lang="en-US" sz="2000" b="1">
              <a:solidFill>
                <a:srgbClr val="22D3E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77000" y="2921000"/>
            <a:ext cx="4699000" cy="2540000"/>
          </a:xfrm>
          <a:prstGeom prst="rect">
            <a:avLst/>
          </a:prstGeom>
          <a:noFill/>
          <a:ln w="12700" cap="flat" cmpd="sng">
            <a:solidFill>
              <a:schemeClr val="accent1">
                <a:lumMod val="40000"/>
                <a:lumOff val="60000"/>
              </a:scheme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描述模糊：</a:t>
            </a: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拒绝“好看一点”、“高级感”等空泛词汇，使用可量化描述</a:t>
            </a:r>
            <a:endParaRPr lang="en-US" sz="1100"/>
          </a:p>
          <a:p>
            <a:pPr marL="0" indent="0" algn="l">
              <a:lnSpc>
                <a:spcPct val="150000"/>
              </a:lnSpc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风格冲突：</a:t>
            </a: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不要同时出现“赛博朋克”与“水墨写意”等互斥风格词</a:t>
            </a:r>
            <a:endParaRPr lang="en-US" sz="14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人设割裂：</a:t>
            </a: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保持人物外貌、性格与行为逻辑在同一设定框架内</a:t>
            </a:r>
            <a:endParaRPr lang="en-US" sz="14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01700" y="32575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提示词生成技巧</a:t>
            </a:r>
            <a:endParaRPr lang="zh-CN" altLang="en-US" sz="32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4275" y="2159000"/>
            <a:ext cx="508000" cy="5080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1305" y="2159000"/>
            <a:ext cx="498475" cy="4984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2"/>
          <p:cNvSpPr/>
          <p:nvPr/>
        </p:nvSpPr>
        <p:spPr>
          <a:xfrm>
            <a:off x="0" y="-77470"/>
            <a:ext cx="12192635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四、场景生成 - 场景提取方法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05000"/>
            <a:ext cx="304800" cy="3048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460500" y="1879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从剧本中提取场景的步骤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2667000"/>
            <a:ext cx="4699000" cy="762000"/>
          </a:xfrm>
          <a:prstGeom prst="roundRect">
            <a:avLst>
              <a:gd name="adj" fmla="val 13333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143000" y="28194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778000" y="2794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通读剧本，标记所有出现的地点，不遗漏任何剧情发生地。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3683000"/>
            <a:ext cx="4699000" cy="762000"/>
          </a:xfrm>
          <a:prstGeom prst="roundRect">
            <a:avLst>
              <a:gd name="adj" fmla="val 13333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143000" y="38354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778000" y="3810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合并重复场景，并区分同一地点的不同状态 (如：空场 vs 仪式中)。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4826000"/>
            <a:ext cx="2222500" cy="1143000"/>
          </a:xfrm>
          <a:prstGeom prst="roundRect">
            <a:avLst>
              <a:gd name="adj" fmla="val 888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143000" y="4953000"/>
            <a:ext cx="196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场景命名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确保名称辨识度，建议使用四字以上的描述性名称。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3492500" y="4826000"/>
            <a:ext cx="2222500" cy="1143000"/>
          </a:xfrm>
          <a:prstGeom prst="roundRect">
            <a:avLst>
              <a:gd name="adj" fmla="val 888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619500" y="4953000"/>
            <a:ext cx="196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提取特征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明确环境类型、时间、氛围、主要物件等关键要素。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223000" y="4064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45212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831330" y="4826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</a:t>
            </a:r>
            <a:r>
              <a:rPr lang="zh-CN" altLang="en-US" sz="18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被堂哥坑后，我开鲜肉店暴富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》</a:t>
            </a:r>
            <a:endParaRPr 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18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</a:t>
            </a:r>
            <a:r>
              <a:rPr lang="zh-CN" altLang="en-US" sz="18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诚信生鲜店外</a:t>
            </a:r>
            <a:endParaRPr 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场景提取示例</a:t>
            </a:r>
            <a:endParaRPr 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2" name="图片 21" descr="诚信生鲜店外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7780" y="1774190"/>
            <a:ext cx="4862195" cy="20358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场景生成 - 提示词规范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07000" cy="762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2352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49400" y="21844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强制规则 (Must-Do)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66800" y="3048000"/>
            <a:ext cx="45974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▸ 起始句锁定：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所有Prompt必须以“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不能出现其他人, 无人, 纯场景,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”作为固定前缀。</a:t>
            </a:r>
            <a:endParaRPr lang="en-US" sz="1100"/>
          </a:p>
          <a:p>
            <a:pPr marL="0"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▸ 核心要素四件套：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必须包含“环境类型 + 具体时间 + 空间氛围 + 视觉主要特征”四个维度的描述。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▸ 绝对禁忌：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严禁出现任何人名、角色名称或具体的人物描述，以保证场景纯净度。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▸ 画质标准：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统一添加后缀：“8K超高清、电影级细节、复杂纹理、光线追踪渲染”。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762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7800" y="22352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010400" y="21844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标准结构公式 (Formula)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27800" y="3048000"/>
            <a:ext cx="4597400" cy="1651000"/>
          </a:xfrm>
          <a:prstGeom prst="roundRect">
            <a:avLst>
              <a:gd name="adj" fmla="val 6153"/>
            </a:avLst>
          </a:prstGeom>
          <a:solidFill>
            <a:srgbClr val="1E293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54800" y="3238500"/>
            <a:ext cx="43434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E2E8F0"/>
                </a:solidFill>
                <a:latin typeface="Roboto Mono"/>
                <a:ea typeface="Roboto Mono"/>
                <a:cs typeface="Roboto Mono"/>
                <a:sym typeface="Roboto Mono"/>
              </a:rPr>
              <a:t>不能出现其他人, 无人, 纯场景,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22D3EE"/>
                </a:solidFill>
                <a:latin typeface="Roboto Mono"/>
                <a:ea typeface="Roboto Mono"/>
                <a:cs typeface="Roboto Mono"/>
                <a:sym typeface="Roboto Mono"/>
              </a:rPr>
              <a:t>[视觉风格] + [环境类型] + [时间时刻] + [空间氛围] + [主要特征]</a:t>
            </a:r>
            <a:endParaRPr lang="en-US" sz="1300" b="0" i="0" u="none" strike="noStrike">
              <a:solidFill>
                <a:srgbClr val="22D3EE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94A3B8"/>
                </a:solidFill>
                <a:latin typeface="Roboto Mono"/>
                <a:ea typeface="Roboto Mono"/>
                <a:cs typeface="Roboto Mono"/>
                <a:sym typeface="Roboto Mono"/>
              </a:rPr>
              <a:t>, no humans, empty, landscape only, 8K, ray tracing</a:t>
            </a:r>
            <a:endParaRPr lang="en-US" sz="1300" b="0" i="0" u="none" strike="noStrike">
              <a:solidFill>
                <a:srgbClr val="94A3B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527800" y="4953000"/>
            <a:ext cx="4597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使用英文关键词可显著提升AI理解的准确度。请将方括号中的占位符替换为具体描述的词汇。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场景生成 - 多视角生成技巧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035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905000"/>
            <a:ext cx="50800" cy="3048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143000" y="18796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正面视角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540000"/>
            <a:ext cx="222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Front view, eye-level shot, medium shot</a:t>
            </a:r>
            <a:b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(平视中景，展现主体全貌与互动)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556000" y="1651000"/>
            <a:ext cx="26035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746500" y="1905000"/>
            <a:ext cx="50800" cy="3048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937000" y="18796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侧面视角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746500" y="2540000"/>
            <a:ext cx="222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Right side view, elevated shot, wide shot</a:t>
            </a:r>
            <a:b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(侧视全景，展示动作趋势与环境关系)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191000"/>
            <a:ext cx="26035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952500" y="4445000"/>
            <a:ext cx="50800" cy="3048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1143000" y="44196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俯角视角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5080000"/>
            <a:ext cx="222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Top-down view, high-angle shot, full shot</a:t>
            </a:r>
            <a:b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(俯视大全景，用于展示空间布局与宏观场面)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556000" y="4191000"/>
            <a:ext cx="26035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3746500" y="4445000"/>
            <a:ext cx="50800" cy="3048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3937000" y="44196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特写视角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3746500" y="5080000"/>
            <a:ext cx="222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Close-up, eye-level shot, focus on [物体]</a:t>
            </a:r>
            <a:b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(聚焦细节，放大情感或关键道具特征)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477000" y="1651000"/>
            <a:ext cx="4953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1000" y="18796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112000" y="18415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操作方法：灵活切换视角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731000" y="2413000"/>
            <a:ext cx="4445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先使用通用关键词生成基础场景图。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在提示词末尾添加对应的视角关键词(如top-down)。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点击重新生成，快速获取不同镜头角度的画面。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挑选最符合分镜叙事节奏的视角图。</a:t>
            </a:r>
            <a:endParaRPr lang="en-US" sz="110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0" y="4034790"/>
            <a:ext cx="4266565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五、道具生成 - 道具分类与提示词要点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6223000" y="1778000"/>
            <a:ext cx="5207000" cy="20955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BEEF1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6477000" y="19685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道具分类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477000" y="254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核心道具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推动剧情发展的关键物品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如：泛黄全家福、土鸡、青菜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128000" y="254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场景道具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丰富场景细节的物品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如：水晶吊灯、红色地毯、金色花柱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9652000" y="254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角色道具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角色随身携带的物品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如：蓝牙耳机、黑色塑料筐、粗布包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412750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BEEF1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477000" y="4318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提示词要点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4953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明确基础属性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准确描述材质、颜色、大小、新旧程度，为AI生成提供基础框架。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890000" y="4953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刻画状态细节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加入具体的状态描述，如“带着泥土的新鲜青菜”、“封着红绸的礼品箱”。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77000" y="5842000"/>
            <a:ext cx="234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强调光影质感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(金属光泽、皮革纹理、布料褶皱)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890000" y="5842000"/>
            <a:ext cx="234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说明融合方式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(与整体场景的氛围与色调协调)</a:t>
            </a:r>
            <a:endParaRPr lang="en-US" sz="1100"/>
          </a:p>
        </p:txBody>
      </p:sp>
      <p:pic>
        <p:nvPicPr>
          <p:cNvPr id="16" name="图片 15" descr="134243357134129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230" y="1403985"/>
            <a:ext cx="3794125" cy="497459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 descr="科学实验室或空旷的白色房间。技术背景和科学概念。3 d渲染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-87630"/>
            <a:ext cx="12192000" cy="68560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4259"/>
          <a:stretch>
            <a:fillRect/>
          </a:stretch>
        </p:blipFill>
        <p:spPr>
          <a:xfrm>
            <a:off x="0" y="952500"/>
            <a:ext cx="4519295" cy="58159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b="3843"/>
          <a:stretch>
            <a:fillRect/>
          </a:stretch>
        </p:blipFill>
        <p:spPr>
          <a:xfrm>
            <a:off x="8844915" y="952500"/>
            <a:ext cx="3248660" cy="58159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0035" y="34480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行业数据</a:t>
            </a:r>
            <a:endParaRPr lang="zh-CN" altLang="en-US" sz="2800" b="1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260" y="952500"/>
            <a:ext cx="4224655" cy="581596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20"/>
          <p:cNvSpPr/>
          <p:nvPr>
            <p:custDataLst>
              <p:tags r:id="rId2"/>
            </p:custDataLst>
          </p:nvPr>
        </p:nvSpPr>
        <p:spPr>
          <a:xfrm>
            <a:off x="5969000" y="508000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3"/>
            </p:custDataLst>
          </p:nvPr>
        </p:nvSpPr>
        <p:spPr>
          <a:xfrm>
            <a:off x="9017000" y="177165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" name="AutoShape 2"/>
          <p:cNvSpPr/>
          <p:nvPr/>
        </p:nvSpPr>
        <p:spPr>
          <a:xfrm>
            <a:off x="0" y="0"/>
            <a:ext cx="12192635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35000" y="5715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六、分镜推理 - AI自动分镜流程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4"/>
            </p:custDataLst>
          </p:nvPr>
        </p:nvSpPr>
        <p:spPr>
          <a:xfrm>
            <a:off x="5969000" y="177800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6159500" y="2032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6159500" y="2159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112000" y="1968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进入管理页面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完成角色和场景生成后，进入“分镜</a:t>
            </a:r>
            <a:r>
              <a:rPr lang="zh-CN" alt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列表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”页面开始操作。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9101455" y="342900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9207500" y="2032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9207500" y="2159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10062210" y="36830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点击</a:t>
            </a:r>
            <a:r>
              <a:rPr lang="zh-CN" alt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提示词生成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找到并点击“</a:t>
            </a:r>
            <a:r>
              <a:rPr lang="zh-CN" alt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生成提示词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”按钮，触发系统生成流程。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5969000" y="342900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6159500" y="3683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6159500" y="3810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7112000" y="3619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设置单镜时长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设定每一个镜头的持续时长，系统默认建议为</a:t>
            </a:r>
            <a:r>
              <a:rPr lang="zh-CN" alt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</a:t>
            </a:r>
            <a:endParaRPr lang="zh-CN" altLang="en-US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6"/>
            </p:custDataLst>
          </p:nvPr>
        </p:nvSpPr>
        <p:spPr>
          <a:xfrm>
            <a:off x="9207500" y="3683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7"/>
            </p:custDataLst>
          </p:nvPr>
        </p:nvSpPr>
        <p:spPr>
          <a:xfrm>
            <a:off x="9207500" y="3810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8"/>
            </p:custDataLst>
          </p:nvPr>
        </p:nvSpPr>
        <p:spPr>
          <a:xfrm>
            <a:off x="10062210" y="208788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系统自动生成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耐心等待数秒，系统将基于剧本自动生成所有分镜。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19"/>
            </p:custDataLst>
          </p:nvPr>
        </p:nvSpPr>
        <p:spPr>
          <a:xfrm>
            <a:off x="9101455" y="5086350"/>
            <a:ext cx="2794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>
            <p:custDataLst>
              <p:tags r:id="rId20"/>
            </p:custDataLst>
          </p:nvPr>
        </p:nvSpPr>
        <p:spPr>
          <a:xfrm>
            <a:off x="6159500" y="5334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21"/>
            </p:custDataLst>
          </p:nvPr>
        </p:nvSpPr>
        <p:spPr>
          <a:xfrm>
            <a:off x="6159500" y="5461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22"/>
            </p:custDataLst>
          </p:nvPr>
        </p:nvSpPr>
        <p:spPr>
          <a:xfrm>
            <a:off x="10079355" y="53340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预览与检查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在故事板预览界面，检查画面逻辑的连贯性和合理性。</a:t>
            </a:r>
            <a:endParaRPr lang="en-US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3"/>
          <a:srcRect r="3250"/>
          <a:stretch>
            <a:fillRect/>
          </a:stretch>
        </p:blipFill>
        <p:spPr>
          <a:xfrm>
            <a:off x="253365" y="1968500"/>
            <a:ext cx="5377180" cy="3644265"/>
          </a:xfrm>
          <a:prstGeom prst="roundRect">
            <a:avLst>
              <a:gd name="adj" fmla="val 0"/>
            </a:avLst>
          </a:prstGeom>
          <a:ln w="12700">
            <a:noFill/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5" name="AutoShape 21"/>
          <p:cNvSpPr/>
          <p:nvPr>
            <p:custDataLst>
              <p:tags r:id="rId24"/>
            </p:custDataLst>
          </p:nvPr>
        </p:nvSpPr>
        <p:spPr>
          <a:xfrm>
            <a:off x="9207500" y="5334000"/>
            <a:ext cx="762000" cy="762000"/>
          </a:xfrm>
          <a:prstGeom prst="ellipse">
            <a:avLst/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lnSpc>
                <a:spcPct val="125000"/>
              </a:lnSpc>
              <a:buSzTx/>
              <a:defRPr/>
            </a:pPr>
            <a:r>
              <a:rPr lang="en-US" sz="2800" b="1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2800" b="1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6" name="AutoShape 23"/>
          <p:cNvSpPr/>
          <p:nvPr>
            <p:custDataLst>
              <p:tags r:id="rId25"/>
            </p:custDataLst>
          </p:nvPr>
        </p:nvSpPr>
        <p:spPr>
          <a:xfrm>
            <a:off x="6965950" y="5270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buSzTx/>
              <a:defRPr/>
            </a:pPr>
            <a:r>
              <a:rPr lang="en-US" sz="16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视频生成</a:t>
            </a:r>
            <a:endParaRPr lang="en-US" sz="16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在故事板预览界面，</a:t>
            </a:r>
            <a:r>
              <a:rPr lang="zh-CN" altLang="en-US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点击生成视频。</a:t>
            </a:r>
            <a:endParaRPr lang="zh-CN" altLang="en-US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分镜推理 - 分镜提示词修改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969000" y="1778000"/>
            <a:ext cx="54610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6223000" y="1968500"/>
            <a:ext cx="495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核心修改维度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23000" y="2667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604000" y="26416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镜头调整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景别 / 角度 / 运镜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10500" y="2667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8191500" y="26416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角色调整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位置 / 动作 / 神态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98000" y="2667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9779000" y="26416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场景调整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 / 光线 / 氛围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1000" y="3556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112000" y="35306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时长调整：</a:t>
            </a: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根据剧情节奏伸缩单镜时长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17000" y="3556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9398000" y="35306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转场调整：</a:t>
            </a: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淡入淡出 / 叠化 / 闪白等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969000" y="4445000"/>
            <a:ext cx="5461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23000" y="4635500"/>
            <a:ext cx="495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实战修改技巧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23000" y="52070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🎬 镜头与情绪匹配：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冲突：特写 + 快切镜头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抒情：全景 + 慢镜头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对话：经典正反打镜头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826500" y="52070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🔄 转场逻辑：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转场效果需符合剧情内在逻辑，避免生硬切换，保持叙事流畅性。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5461" y="1968500"/>
            <a:ext cx="5461000" cy="4136804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七、视频生成 - 参数设置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4445000" y="1651000"/>
            <a:ext cx="6985000" cy="254000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445000" y="1651000"/>
            <a:ext cx="76200" cy="25400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4762500" y="1841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核心参数配置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762500" y="2413000"/>
            <a:ext cx="304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📐 分辨率：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推荐720P (竖版9:16) 或 (横版16:9)，适配主流平台。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🎞️ 时长：</a:t>
            </a: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推荐智能时长，也可以自由选择合适时长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001000" y="2413000"/>
            <a:ext cx="304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⚙️ 质量与风格：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高质量效果更佳但耗时久；建议调高“风格一致性”，确保角色场景不跳脱。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🎢 运动幅度：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适度设置，避免过度运动造成画面动态模糊。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4445000"/>
            <a:ext cx="6985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4445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762500" y="4635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高效批量生成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000" y="52705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270500" y="52705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选择分镜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勾选需生成片段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5270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21500" y="52705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统一参数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设置共用配置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8000" y="52705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572500" y="52705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一键启动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点击批量生成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79000" y="52705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0287000" y="5270500"/>
            <a:ext cx="114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后台并行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不影响其他操作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41" y="2464234"/>
            <a:ext cx="4384118" cy="2407464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视频生成 - 视频检查与迭代优化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588000" y="1778000"/>
            <a:ext cx="5842000" cy="2540000"/>
          </a:xfrm>
          <a:prstGeom prst="roundRect">
            <a:avLst>
              <a:gd name="adj" fmla="val 6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842000" y="19304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视频检查核心要点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2000" y="2540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223000" y="2514600"/>
            <a:ext cx="1524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角色一致性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外貌/服装跨镜头无变化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47000" y="2540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8128000" y="2514600"/>
            <a:ext cx="1524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场景连贯性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光线/布置保持时空统一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2000" y="2540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0033000" y="2514600"/>
            <a:ext cx="127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动作流畅度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无卡顿、扭曲或穿帮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42000" y="3556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223000" y="3530600"/>
            <a:ext cx="152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画面质量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清晰、无噪点/伪影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47000" y="3556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128000" y="35306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剧情匹配度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严格符合剧本和分镜要求</a:t>
            </a:r>
            <a:endParaRPr lang="en-US" sz="11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588000" y="4572000"/>
            <a:ext cx="5842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842000" y="47244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迭代优化实战策略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842000" y="5270500"/>
            <a:ext cx="1270000" cy="889000"/>
          </a:xfrm>
          <a:prstGeom prst="roundRect">
            <a:avLst>
              <a:gd name="adj" fmla="val 1142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842000" y="5397500"/>
            <a:ext cx="127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F76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修改提示词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针对问题镜头微调描述</a:t>
            </a:r>
            <a:endParaRPr lang="en-US" sz="1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239000" y="5270500"/>
            <a:ext cx="1270000" cy="889000"/>
          </a:xfrm>
          <a:prstGeom prst="roundRect">
            <a:avLst>
              <a:gd name="adj" fmla="val 1142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239000" y="5397500"/>
            <a:ext cx="127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F76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调整参数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提升生成质量与一致性</a:t>
            </a:r>
            <a:endParaRPr lang="en-US" sz="1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8636000" y="5270500"/>
            <a:ext cx="1270000" cy="889000"/>
          </a:xfrm>
          <a:prstGeom prst="roundRect">
            <a:avLst>
              <a:gd name="adj" fmla="val 1142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636000" y="5397500"/>
            <a:ext cx="127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F76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镜头替换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重生成替换有瑕疵片段</a:t>
            </a:r>
            <a:endParaRPr lang="en-US" sz="1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10033000" y="5270500"/>
            <a:ext cx="1270000" cy="889000"/>
          </a:xfrm>
          <a:prstGeom prst="roundRect">
            <a:avLst>
              <a:gd name="adj" fmla="val 11428"/>
            </a:avLst>
          </a:prstGeom>
          <a:solidFill>
            <a:srgbClr val="F0FD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10033000" y="5397500"/>
            <a:ext cx="127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F76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多轮迭代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反复打磨直至满意效果</a:t>
            </a:r>
            <a:endParaRPr lang="en-US" sz="1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6" name="6月1日(1)">
            <a:hlinkClick r:id="" action="ppaction://media"/>
          </p:cNvPr>
          <p:cNvPicPr/>
          <p:nvPr>
            <a:vide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76910" y="1261110"/>
            <a:ext cx="3857625" cy="5460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八、作品导出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4826000"/>
          </a:xfrm>
          <a:prstGeom prst="roundRect">
            <a:avLst>
              <a:gd name="adj" fmla="val 31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66800" y="1778000"/>
            <a:ext cx="45974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支持的导出格式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66800" y="2540000"/>
            <a:ext cx="4597400" cy="1079500"/>
          </a:xfrm>
          <a:prstGeom prst="roundRect">
            <a:avLst>
              <a:gd name="adj" fmla="val 9411"/>
            </a:avLst>
          </a:prstGeom>
          <a:solidFill>
            <a:srgbClr val="F0FD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00" y="27686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82800" y="2692400"/>
            <a:ext cx="330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视频格式 (Video)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支持批量导出、按集导出、导出至剪映</a:t>
            </a:r>
            <a:endParaRPr lang="zh-CN" alt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66800" y="3924300"/>
            <a:ext cx="4597400" cy="1079500"/>
          </a:xfrm>
          <a:prstGeom prst="roundRect">
            <a:avLst>
              <a:gd name="adj" fmla="val 9411"/>
            </a:avLst>
          </a:prstGeom>
          <a:solidFill>
            <a:srgbClr val="F0FD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0000" y="41021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2082800" y="4064000"/>
            <a:ext cx="330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图片格式 (Image)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PNG (高清导出视频封面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、场景、人物图片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223000" y="1524000"/>
            <a:ext cx="5207000" cy="4826000"/>
          </a:xfrm>
          <a:prstGeom prst="roundRect">
            <a:avLst>
              <a:gd name="adj" fmla="val 31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527800" y="1778000"/>
            <a:ext cx="45974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自定义导出设置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527800" y="2443480"/>
            <a:ext cx="4597400" cy="23507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范围选择：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支持导出全部视频、单个镜头或用户指定的任意片段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画质参数：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可调整分辨率(720P/480P)与码率，平衡清晰度与文件大小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13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zh-CN" altLang="en-US" sz="1300" b="1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导出至剪映：</a:t>
            </a:r>
            <a:r>
              <a:rPr lang="en-US" sz="130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方便进行：精剪、配音、字幕、特效、调色</a:t>
            </a:r>
            <a:endParaRPr lang="en-US" sz="130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130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发布、实现 AI 视频生成与专业后期编辑无缝衔接</a:t>
            </a:r>
            <a:endParaRPr lang="en-US" sz="130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endParaRPr lang="en-US" sz="130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九、封面制作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4826000" y="1651000"/>
            <a:ext cx="6604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0" y="1841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5524500" y="18034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封面设计四大原则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080000" y="2413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🎨 吸睛醒目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使用高对比度色彩与强烈视觉冲击，第一眼抓住注意力。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主题明确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画面直接突出剧情核心冲突、悬念或人物高光。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255000" y="2413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🗣️ 信息清晰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清晰展示剧名、集数及关键台词，降低观众理解门槛。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🎭 风格统一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整体色调与质感需与视频正片的氛围保持一致。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826000" y="4191000"/>
            <a:ext cx="6604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0000" y="4381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524500" y="43434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 生成封面实操技巧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080000" y="4953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提取“冲突”画面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选择剧情中情绪张力最强的瞬间作为画面基础。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编写详细 Prompt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精确描述角色特征、场景细节、光影风格及情绪。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255000" y="4953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批量生成筛选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生成多张不同构图，挑选视觉效果最好的一张。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后期叠加文字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使用平台或设计工具，叠加高辨识度的文字信息。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图片 13" descr="1779940727353-d4c9965f16a677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335" y="1234440"/>
            <a:ext cx="3857625" cy="524256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76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总结与答疑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381000" y="1905000"/>
            <a:ext cx="11430000" cy="1524000"/>
          </a:xfrm>
          <a:prstGeom prst="roundRect">
            <a:avLst>
              <a:gd name="adj" fmla="val 10000"/>
            </a:avLst>
          </a:prstGeom>
          <a:solidFill>
            <a:srgbClr val="1F2937">
              <a:alpha val="90000"/>
            </a:srgbClr>
          </a:solidFill>
          <a:ln w="12700" cap="flat" cmpd="sng">
            <a:solidFill>
              <a:srgbClr val="22D3EE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08000" y="2095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制作全流程回顾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2667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E5E7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基础登录 → 剧本导入 → 角色生成 → 场景生成 → 道具生成 → 分镜推理 → 视频生成 → 作品导出 → 封面制作</a:t>
            </a:r>
            <a:endParaRPr lang="en-US" b="0" i="0" u="none" strike="noStrike">
              <a:solidFill>
                <a:srgbClr val="E5E7E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381000" y="3810000"/>
            <a:ext cx="2667000" cy="2413000"/>
          </a:xfrm>
          <a:prstGeom prst="roundRect">
            <a:avLst>
              <a:gd name="adj" fmla="val 5263"/>
            </a:avLst>
          </a:prstGeom>
          <a:solidFill>
            <a:srgbClr val="111827">
              <a:alpha val="85000"/>
            </a:srgbClr>
          </a:solidFill>
          <a:ln w="12700" cap="flat" cmpd="sng">
            <a:solidFill>
              <a:srgbClr val="37415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64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1143000" y="4038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提示词核心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571500" y="4826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D1D5D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提示词是AI生成的灵魂，掌握结构化的编写方法，精准传达需求是生成高质量内容的第一步。</a:t>
            </a:r>
            <a:endParaRPr lang="en-US" b="0" i="0" u="none" strike="noStrike">
              <a:solidFill>
                <a:srgbClr val="D1D5D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3302000" y="3810000"/>
            <a:ext cx="2667000" cy="2413000"/>
          </a:xfrm>
          <a:prstGeom prst="roundRect">
            <a:avLst>
              <a:gd name="adj" fmla="val 5263"/>
            </a:avLst>
          </a:prstGeom>
          <a:solidFill>
            <a:srgbClr val="111827">
              <a:alpha val="85000"/>
            </a:srgbClr>
          </a:solidFill>
          <a:ln w="12700" cap="flat" cmpd="sng">
            <a:solidFill>
              <a:srgbClr val="37415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30600" y="4064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4064000" y="4038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画面丰富度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3492500" y="4826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D1D5D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不要局限于单一视角。通过多场景切换、镜头推拉与多视角生成，可以极大丰富画面层次，增强代入感。</a:t>
            </a:r>
            <a:endParaRPr lang="en-US" b="0" i="0" u="none" strike="noStrike">
              <a:solidFill>
                <a:srgbClr val="D1D5D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6223000" y="3810000"/>
            <a:ext cx="2667000" cy="2413000"/>
          </a:xfrm>
          <a:prstGeom prst="roundRect">
            <a:avLst>
              <a:gd name="adj" fmla="val 5263"/>
            </a:avLst>
          </a:prstGeom>
          <a:solidFill>
            <a:srgbClr val="111827">
              <a:alpha val="85000"/>
            </a:srgbClr>
          </a:solidFill>
          <a:ln w="12700" cap="flat" cmpd="sng">
            <a:solidFill>
              <a:srgbClr val="37415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1600" y="40640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6985000" y="4038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反复迭代优化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6413500" y="4826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D1D5D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AI生成并非一劳永逸。视频生成后要仔细检查逻辑和画面连贯性，通过微调提示词和参数多次迭代，直到满意。</a:t>
            </a:r>
            <a:endParaRPr lang="en-US" b="0" i="0" u="none" strike="noStrike">
              <a:solidFill>
                <a:srgbClr val="D1D5D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0"/>
            </p:custDataLst>
          </p:nvPr>
        </p:nvSpPr>
        <p:spPr>
          <a:xfrm>
            <a:off x="9144000" y="3810000"/>
            <a:ext cx="2667000" cy="2413000"/>
          </a:xfrm>
          <a:prstGeom prst="roundRect">
            <a:avLst>
              <a:gd name="adj" fmla="val 5263"/>
            </a:avLst>
          </a:prstGeom>
          <a:solidFill>
            <a:srgbClr val="111827">
              <a:alpha val="85000"/>
            </a:srgbClr>
          </a:solidFill>
          <a:ln w="12700" cap="flat" cmpd="sng">
            <a:solidFill>
              <a:srgbClr val="37415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372600" y="40640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9906000" y="4038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封面吸引力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5"/>
            </p:custDataLst>
          </p:nvPr>
        </p:nvSpPr>
        <p:spPr>
          <a:xfrm>
            <a:off x="9334500" y="4826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D1D5D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“封面定生死”。优秀的封面需要提炼剧情中的冲突点，搭配吸睛的色彩与文字排版，有效提升点击率。</a:t>
            </a:r>
            <a:endParaRPr lang="en-US" b="0" i="0" u="none" strike="noStrike">
              <a:solidFill>
                <a:srgbClr val="D1D5D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Picture 3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357505" y="104775"/>
            <a:ext cx="792480" cy="742315"/>
          </a:xfrm>
          <a:prstGeom prst="roundRect">
            <a:avLst>
              <a:gd name="adj" fmla="val 35555"/>
            </a:avLst>
          </a:prstGeom>
          <a:ln w="12700">
            <a:noFill/>
            <a:prstDash val="solid"/>
          </a:ln>
        </p:spPr>
      </p:pic>
      <p:sp>
        <p:nvSpPr>
          <p:cNvPr id="24" name="矩形 23" descr="7b0a2020202022776f7264617274223a2022220a7d0a"/>
          <p:cNvSpPr/>
          <p:nvPr>
            <p:custDataLst>
              <p:tags r:id="rId27"/>
            </p:custDataLst>
          </p:nvPr>
        </p:nvSpPr>
        <p:spPr>
          <a:xfrm>
            <a:off x="1078865" y="238125"/>
            <a:ext cx="1228090" cy="47561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ln w="38100"/>
                <a:gradFill>
                  <a:gsLst>
                    <a:gs pos="0">
                      <a:srgbClr val="FFBD96"/>
                    </a:gs>
                    <a:gs pos="74000">
                      <a:srgbClr val="F15A01"/>
                    </a:gs>
                  </a:gsLst>
                  <a:lin ang="5400000" scaled="0"/>
                </a:gradFill>
                <a:effectLst/>
                <a:latin typeface="Noto Serif SC Medium" panose="02020200000000000000" charset="-122"/>
                <a:ea typeface="Noto Serif SC Medium" panose="02020200000000000000" charset="-122"/>
              </a:rPr>
              <a:t>铭兴映画</a:t>
            </a:r>
            <a:endParaRPr lang="zh-CN" altLang="en-US" sz="2400" b="1">
              <a:ln w="38100"/>
              <a:gradFill>
                <a:gsLst>
                  <a:gs pos="0">
                    <a:srgbClr val="FFBD96"/>
                  </a:gs>
                  <a:gs pos="74000">
                    <a:srgbClr val="F15A01"/>
                  </a:gs>
                </a:gsLst>
                <a:lin ang="5400000" scaled="0"/>
              </a:gradFill>
              <a:effectLst/>
              <a:latin typeface="Noto Serif SC Medium" panose="02020200000000000000" charset="-122"/>
              <a:ea typeface="Noto Serif SC Medium" panose="0202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 descr="科学实验室或空旷的白色房间。技术背景和科学概念。3 d渲染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6095"/>
          </a:xfrm>
          <a:prstGeom prst="rect">
            <a:avLst/>
          </a:prstGeom>
        </p:spPr>
      </p:pic>
      <p:sp>
        <p:nvSpPr>
          <p:cNvPr id="16" name="AutoShape 2"/>
          <p:cNvSpPr/>
          <p:nvPr/>
        </p:nvSpPr>
        <p:spPr>
          <a:xfrm>
            <a:off x="191135" y="191135"/>
            <a:ext cx="4845685" cy="4603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8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铭兴映画能做什么</a:t>
            </a:r>
            <a:endParaRPr lang="zh-CN" altLang="en-US" sz="2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50495" y="729615"/>
            <a:ext cx="11695430" cy="2111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eaLnBrk="1" fontAlgn="auto" latinLnBrk="0" hangingPunct="1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抖音《与堂哥散伙后，我开鲜肉店逆袭》、《被三叔坑惨后，我怒闯大海成渔王》等短剧量产案例</a:t>
            </a:r>
            <a:endParaRPr lang="zh-CN" altLang="en-US">
              <a:solidFill>
                <a:schemeClr val="tx1"/>
              </a:solidFill>
              <a:uFillTx/>
              <a:latin typeface="Arial" panose="020B0604020202020204" pitchFamily="34" charset="0"/>
            </a:endParaRPr>
          </a:p>
          <a:p>
            <a:pPr marL="0" indent="0" eaLnBrk="1" fontAlgn="auto" latinLnBrk="0" hangingPunct="1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场景：浙江铭兴文化传媒有限公司，主打下沉市场，需快速产出 </a:t>
            </a:r>
            <a:r>
              <a:rPr 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87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集短剧，抢占平台下沉市场短剧流量风口。</a:t>
            </a:r>
            <a:endParaRPr lang="zh-CN" altLang="en-US">
              <a:solidFill>
                <a:schemeClr val="tx1"/>
              </a:solidFill>
              <a:uFillTx/>
              <a:latin typeface="Arial" panose="020B0604020202020204" pitchFamily="34" charset="0"/>
            </a:endParaRPr>
          </a:p>
          <a:p>
            <a:pPr marL="0" indent="0" eaLnBrk="1" fontAlgn="auto" latinLnBrk="0" hangingPunct="1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应用方式：团队使用 铭兴映画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AIGC 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短剧生成工具，输入剧本，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AI 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自动生成数字人演员形象、虚拟场景（卖肉超市、渔船、海边等），并完成分镜提示词，视频生成，后期剪辑介入。</a:t>
            </a:r>
            <a:endParaRPr lang="zh-CN" altLang="en-US">
              <a:solidFill>
                <a:schemeClr val="tx1"/>
              </a:solidFill>
              <a:uFillTx/>
              <a:latin typeface="Arial" panose="020B0604020202020204" pitchFamily="34" charset="0"/>
            </a:endParaRPr>
          </a:p>
          <a:p>
            <a:pPr marL="0" indent="0" eaLnBrk="1" fontAlgn="auto" latinLnBrk="0" hangingPunct="1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落地效果：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87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集短剧仅用 3 天就全部制作完成，单集制作成本仅为传统拍摄的 1/100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00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（约 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3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00 元 / 集）；上线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24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小时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播放量破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5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亿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，单集平均完播率达 75%，</a:t>
            </a:r>
            <a:r>
              <a:rPr lang="zh-CN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半月累计播放量</a:t>
            </a:r>
            <a:r>
              <a:rPr lang="en-US" altLang="zh-CN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13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亿，</a:t>
            </a:r>
            <a:r>
              <a:rPr lang="zh-CN" altLang="en-US">
                <a:solidFill>
                  <a:schemeClr val="tx1"/>
                </a:solidFill>
                <a:uFillTx/>
                <a:latin typeface="Arial" panose="020B0604020202020204" pitchFamily="34" charset="0"/>
              </a:rPr>
              <a:t>连续多平台多榜单占据榜一的位置。</a:t>
            </a:r>
            <a:endParaRPr lang="zh-CN" altLang="en-US">
              <a:solidFill>
                <a:schemeClr val="tx1"/>
              </a:solidFill>
              <a:uFillTx/>
              <a:latin typeface="Arial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720" y="2919095"/>
            <a:ext cx="1767205" cy="381508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370" y="2969260"/>
            <a:ext cx="1791335" cy="378841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355" y="2943225"/>
            <a:ext cx="2586990" cy="381444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135" y="2938780"/>
            <a:ext cx="2932430" cy="38258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916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" name="图片 31" descr="科学实验室或空旷的白色房间。技术背景和科学概念。3 d渲染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6095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15315" y="574675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铭兴映画</a:t>
            </a:r>
            <a:r>
              <a:rPr lang="en-US" altLang="zh-CN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</a:t>
            </a:r>
            <a:r>
              <a:rPr lang="zh-CN" alt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平台</a:t>
            </a:r>
            <a:endParaRPr lang="zh-CN" altLang="en-US" sz="32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四大核心优势，重塑内容生产力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762000" y="1651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4"/>
            </p:custDataLst>
          </p:nvPr>
        </p:nvSpPr>
        <p:spPr>
          <a:xfrm>
            <a:off x="762000" y="16510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1841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1587500" y="1854200"/>
            <a:ext cx="4127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AI全流程自动化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9"/>
            </p:custDataLst>
          </p:nvPr>
        </p:nvSpPr>
        <p:spPr>
          <a:xfrm>
            <a:off x="1016000" y="24130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从剧本解析、角色生成到视频成片，实现全链路一键AI生成。无需复杂操作，大幅缩短内容制作周期，降低技术门槛。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10"/>
            </p:custDataLst>
          </p:nvPr>
        </p:nvSpPr>
        <p:spPr>
          <a:xfrm>
            <a:off x="1016000" y="3073400"/>
            <a:ext cx="4699000" cy="698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1"/>
            </p:custDataLst>
          </p:nvPr>
        </p:nvSpPr>
        <p:spPr>
          <a:xfrm>
            <a:off x="1143000" y="3111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A4B1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核心价值：彻底解放创作者精力，让创意不再受限于技术执行，专注于故事与艺术表达本身。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6223000" y="1651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6223000" y="16510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77000" y="1841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7"/>
            </p:custDataLst>
          </p:nvPr>
        </p:nvSpPr>
        <p:spPr>
          <a:xfrm>
            <a:off x="7048500" y="1854200"/>
            <a:ext cx="4127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角色一致性强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6477000" y="24130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独有的数字人特征锁定技术，确保角色在特写、中景及远景镜头下，面部特征、服装与神态高度统一，光影过渡自然。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6477000" y="3073400"/>
            <a:ext cx="4699000" cy="698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6604000" y="3111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A4B1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核心价值：打破AI生成的“割裂感”，在长剧情中保持角色连续性，为观众提供沉浸式、电影级的观看体验。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762000" y="4064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762000" y="40640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16000" y="42545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6"/>
            </p:custDataLst>
          </p:nvPr>
        </p:nvSpPr>
        <p:spPr>
          <a:xfrm>
            <a:off x="1587500" y="4267200"/>
            <a:ext cx="4127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提示词智能优化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7"/>
            </p:custDataLst>
          </p:nvPr>
        </p:nvSpPr>
        <p:spPr>
          <a:xfrm>
            <a:off x="1016000" y="48260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内置影视级镜头语言知识库，将简单的剧情描述自动转化为包含景别、运镜、灯光的专业提示词，智能推理最佳分镜序列。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28"/>
            </p:custDataLst>
          </p:nvPr>
        </p:nvSpPr>
        <p:spPr>
          <a:xfrm>
            <a:off x="1016000" y="5486400"/>
            <a:ext cx="4699000" cy="698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>
            <p:custDataLst>
              <p:tags r:id="rId29"/>
            </p:custDataLst>
          </p:nvPr>
        </p:nvSpPr>
        <p:spPr>
          <a:xfrm>
            <a:off x="1143000" y="5524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A4B1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核心价值：让不懂技术的创作者也能驾驭专业影视语法，降低学习成本，让每一次生成都具备专业的影像质感。</a:t>
            </a:r>
            <a:endParaRPr lang="en-US" sz="1100"/>
          </a:p>
        </p:txBody>
      </p:sp>
      <p:sp>
        <p:nvSpPr>
          <p:cNvPr id="25" name="AutoShape 25"/>
          <p:cNvSpPr/>
          <p:nvPr>
            <p:custDataLst>
              <p:tags r:id="rId30"/>
            </p:custDataLst>
          </p:nvPr>
        </p:nvSpPr>
        <p:spPr>
          <a:xfrm>
            <a:off x="6223000" y="4064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>
            <p:custDataLst>
              <p:tags r:id="rId31"/>
            </p:custDataLst>
          </p:nvPr>
        </p:nvSpPr>
        <p:spPr>
          <a:xfrm>
            <a:off x="6223000" y="40640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477000" y="4254500"/>
            <a:ext cx="406400" cy="406400"/>
          </a:xfrm>
          <a:prstGeom prst="rect">
            <a:avLst/>
          </a:prstGeom>
        </p:spPr>
      </p:pic>
      <p:sp>
        <p:nvSpPr>
          <p:cNvPr id="28" name="AutoShape 28"/>
          <p:cNvSpPr/>
          <p:nvPr>
            <p:custDataLst>
              <p:tags r:id="rId35"/>
            </p:custDataLst>
          </p:nvPr>
        </p:nvSpPr>
        <p:spPr>
          <a:xfrm>
            <a:off x="7048500" y="4267200"/>
            <a:ext cx="4127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企业级协同能力</a:t>
            </a:r>
            <a:endParaRPr lang="en-US" sz="1100"/>
          </a:p>
        </p:txBody>
      </p:sp>
      <p:sp>
        <p:nvSpPr>
          <p:cNvPr id="29" name="AutoShape 29"/>
          <p:cNvSpPr/>
          <p:nvPr>
            <p:custDataLst>
              <p:tags r:id="rId36"/>
            </p:custDataLst>
          </p:nvPr>
        </p:nvSpPr>
        <p:spPr>
          <a:xfrm>
            <a:off x="6477000" y="48260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支持多账号分级权限管理与企业私有云素材库，团队成员可实时共享资产、协同创作，实现流程化、标准化的内容生产。</a:t>
            </a:r>
            <a:endParaRPr lang="en-US" sz="1100"/>
          </a:p>
        </p:txBody>
      </p:sp>
      <p:sp>
        <p:nvSpPr>
          <p:cNvPr id="30" name="AutoShape 30"/>
          <p:cNvSpPr/>
          <p:nvPr>
            <p:custDataLst>
              <p:tags r:id="rId37"/>
            </p:custDataLst>
          </p:nvPr>
        </p:nvSpPr>
        <p:spPr>
          <a:xfrm>
            <a:off x="6477000" y="5486400"/>
            <a:ext cx="4699000" cy="698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>
            <p:custDataLst>
              <p:tags r:id="rId38"/>
            </p:custDataLst>
          </p:nvPr>
        </p:nvSpPr>
        <p:spPr>
          <a:xfrm>
            <a:off x="6604000" y="55245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A4B1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核心价值：打通企业内部创作壁垒，提升团队协作效率，保障数字资产安全，为规模化内容生产提供坚实的组织基础。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" name="图片 28" descr="科学实验室或空旷的白色房间。技术背景和科学概念。3 d渲染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6095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五大核心功能，构建短剧工业化生产线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92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4925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803400"/>
            <a:ext cx="311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AI角色生成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349500"/>
            <a:ext cx="311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千人千面 · 风格随心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857500"/>
            <a:ext cx="311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支持写实、古风、都市等多种人物风格，精准控制面部情绪与服装变体，为每一部短剧打造独一无二且符合剧情设定的专属数字演员。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492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4925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635500" y="1803400"/>
            <a:ext cx="311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AI场景生成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35500" y="2349500"/>
            <a:ext cx="311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无限虚拟影棚 · 实景平替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35500" y="2857500"/>
            <a:ext cx="311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覆盖婚礼、别墅、农村、赛博都市等多元场景，画面细节丰富且风格可定制，无需搭建实景即可完成各类复杂场景的拍摄需求。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492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651000"/>
            <a:ext cx="34925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318500" y="1803400"/>
            <a:ext cx="311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AI分镜推理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318500" y="2349500"/>
            <a:ext cx="3111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AI导演叙事 · 节奏掌控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18500" y="2857500"/>
            <a:ext cx="311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基于剧本智能拆分镜头，自动设计景别切换与镜头运镜轨迹，用专业的导演视角把控故事的情绪起伏，让分镜设计既高效又具叙事张力。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1275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62000" y="4127500"/>
            <a:ext cx="5207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52500" y="4279900"/>
            <a:ext cx="482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AI视频生成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952500" y="4826000"/>
            <a:ext cx="482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高效稳定 · 多格式适配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52500" y="53340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支持文生视频、图生视频、连续镜头生成及批量制作，完美兼容9:16竖屏短剧与16:9横屏格式。告别繁琐拍摄，以工业化标准实现高质量、规模化的视频内容生产，显著降低制作成本与周期。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223000" y="41275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223000" y="4127500"/>
            <a:ext cx="5207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413500" y="4279900"/>
            <a:ext cx="482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导出至剪映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413500" y="4826000"/>
            <a:ext cx="482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无缝衔接 · 赋能二次创作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413500" y="53340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支持全片、单镜头或任意片段的灵活导出，无缝对接剪映进行精细化后期制作。将AI生成的高效素材与专业的人工剪辑创意相结合，在保证生产效率的同时，赋予作品独特的艺术质感与市场竞争力。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73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12935" y="46355"/>
            <a:ext cx="792480" cy="742315"/>
          </a:xfrm>
          <a:prstGeom prst="roundRect">
            <a:avLst>
              <a:gd name="adj" fmla="val 35555"/>
            </a:avLst>
          </a:prstGeom>
          <a:ln w="12700">
            <a:noFill/>
            <a:prstDash val="solid"/>
          </a:ln>
        </p:spPr>
      </p:pic>
      <p:sp>
        <p:nvSpPr>
          <p:cNvPr id="4" name="文本框 3"/>
          <p:cNvSpPr txBox="1"/>
          <p:nvPr/>
        </p:nvSpPr>
        <p:spPr>
          <a:xfrm>
            <a:off x="10154285" y="187325"/>
            <a:ext cx="16751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>
                <a:ln w="38100"/>
                <a:gradFill>
                  <a:gsLst>
                    <a:gs pos="0">
                      <a:srgbClr val="FFBD96"/>
                    </a:gs>
                    <a:gs pos="74000">
                      <a:srgbClr val="F15A01"/>
                    </a:gs>
                  </a:gsLst>
                  <a:lin ang="5400000" scaled="0"/>
                </a:gradFill>
                <a:effectLst/>
                <a:latin typeface="Noto Serif SC Medium" panose="02020200000000000000" charset="-122"/>
                <a:ea typeface="Noto Serif SC Medium" panose="02020200000000000000" charset="-122"/>
                <a:sym typeface="+mn-ea"/>
              </a:rPr>
              <a:t>铭兴映画</a:t>
            </a:r>
            <a:endParaRPr lang="zh-CN" altLang="en-US" sz="2400" b="1">
              <a:ln w="38100"/>
              <a:gradFill>
                <a:gsLst>
                  <a:gs pos="0">
                    <a:srgbClr val="FFBD96"/>
                  </a:gs>
                  <a:gs pos="74000">
                    <a:srgbClr val="F15A01"/>
                  </a:gs>
                </a:gsLst>
                <a:lin ang="5400000" scaled="0"/>
              </a:gradFill>
              <a:effectLst/>
              <a:latin typeface="Noto Serif SC Medium" panose="02020200000000000000" charset="-122"/>
              <a:ea typeface="Noto Serif SC Medium" panose="020202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203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27075" y="1251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930275" y="1403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1819275" y="1353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基础登录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账号体系与权限说明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727075" y="2394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930275" y="2546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1819275" y="2496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剧本导入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智能解析与格式规范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727075" y="3537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930275" y="3689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1819275" y="3639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角色生成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提示词优化与多场景适配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727075" y="4680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930275" y="4832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1819275" y="4782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场景生成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纯净场景设计与多视角生成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4"/>
            </p:custDataLst>
          </p:nvPr>
        </p:nvSpPr>
        <p:spPr>
          <a:xfrm>
            <a:off x="6188075" y="1251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6391275" y="1403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6"/>
            </p:custDataLst>
          </p:nvPr>
        </p:nvSpPr>
        <p:spPr>
          <a:xfrm>
            <a:off x="7280275" y="1353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道具生成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细节刻画与场景融合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7"/>
            </p:custDataLst>
          </p:nvPr>
        </p:nvSpPr>
        <p:spPr>
          <a:xfrm>
            <a:off x="6188075" y="2394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>
            <p:custDataLst>
              <p:tags r:id="rId18"/>
            </p:custDataLst>
          </p:nvPr>
        </p:nvSpPr>
        <p:spPr>
          <a:xfrm>
            <a:off x="6391275" y="2546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9"/>
            </p:custDataLst>
          </p:nvPr>
        </p:nvSpPr>
        <p:spPr>
          <a:xfrm>
            <a:off x="7280275" y="2496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分镜推理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AI自动分镜与镜头语言调整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0"/>
            </p:custDataLst>
          </p:nvPr>
        </p:nvSpPr>
        <p:spPr>
          <a:xfrm>
            <a:off x="6188075" y="3537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>
            <p:custDataLst>
              <p:tags r:id="rId21"/>
            </p:custDataLst>
          </p:nvPr>
        </p:nvSpPr>
        <p:spPr>
          <a:xfrm>
            <a:off x="6391275" y="3689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endParaRPr lang="en-US" sz="1100"/>
          </a:p>
        </p:txBody>
      </p:sp>
      <p:sp>
        <p:nvSpPr>
          <p:cNvPr id="24" name="AutoShape 24"/>
          <p:cNvSpPr/>
          <p:nvPr>
            <p:custDataLst>
              <p:tags r:id="rId22"/>
            </p:custDataLst>
          </p:nvPr>
        </p:nvSpPr>
        <p:spPr>
          <a:xfrm>
            <a:off x="7280275" y="3639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视频生成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参数设置与迭代优化</a:t>
            </a:r>
            <a:endParaRPr lang="en-US" sz="1100"/>
          </a:p>
        </p:txBody>
      </p:sp>
      <p:sp>
        <p:nvSpPr>
          <p:cNvPr id="25" name="AutoShape 25"/>
          <p:cNvSpPr/>
          <p:nvPr>
            <p:custDataLst>
              <p:tags r:id="rId23"/>
            </p:custDataLst>
          </p:nvPr>
        </p:nvSpPr>
        <p:spPr>
          <a:xfrm>
            <a:off x="6188075" y="4680585"/>
            <a:ext cx="5207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>
            <p:custDataLst>
              <p:tags r:id="rId24"/>
            </p:custDataLst>
          </p:nvPr>
        </p:nvSpPr>
        <p:spPr>
          <a:xfrm>
            <a:off x="6391275" y="4832985"/>
            <a:ext cx="76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D3E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</a:t>
            </a:r>
            <a:endParaRPr lang="en-US" sz="1100"/>
          </a:p>
        </p:txBody>
      </p:sp>
      <p:sp>
        <p:nvSpPr>
          <p:cNvPr id="27" name="AutoShape 27"/>
          <p:cNvSpPr/>
          <p:nvPr>
            <p:custDataLst>
              <p:tags r:id="rId25"/>
            </p:custDataLst>
          </p:nvPr>
        </p:nvSpPr>
        <p:spPr>
          <a:xfrm>
            <a:off x="7280275" y="4782185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700" b="1" i="0" u="none" strike="noStrike">
                <a:solidFill>
                  <a:srgbClr val="11182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作品导出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格式选择与批量导出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5695950"/>
            <a:ext cx="5207000" cy="762000"/>
          </a:xfrm>
          <a:prstGeom prst="roundRect">
            <a:avLst>
              <a:gd name="adj" fmla="val 13333"/>
            </a:avLst>
          </a:prstGeom>
          <a:solidFill>
            <a:srgbClr val="22D3EE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965200" y="5695950"/>
            <a:ext cx="4699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 封面制作：吸睛封面设计与AI生成技巧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6188075" y="5695950"/>
            <a:ext cx="5207000" cy="762000"/>
          </a:xfrm>
          <a:prstGeom prst="roundRect">
            <a:avLst>
              <a:gd name="adj" fmla="val 13333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6391275" y="5695950"/>
            <a:ext cx="4699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 总结与答疑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一、基础登录 - 账号体系</a:t>
            </a:r>
            <a:endParaRPr lang="en-US" sz="3200"/>
          </a:p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778000"/>
            <a:ext cx="2540000" cy="2032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1460500" y="2032000"/>
            <a:ext cx="165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企业统一管理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952500" y="2667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企业最高权限入口，集中管理所有组织架构与业务配置，实现全局统筹。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3556000" y="1778000"/>
            <a:ext cx="2540000" cy="2032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46500" y="2032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1"/>
            </p:custDataLst>
          </p:nvPr>
        </p:nvSpPr>
        <p:spPr>
          <a:xfrm>
            <a:off x="4254500" y="2032000"/>
            <a:ext cx="165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快速项目创建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3746500" y="2667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一键初始化项目环境，支持自定义模板与配置，大幅缩短项目启动周期。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762000" y="4064000"/>
            <a:ext cx="2540000" cy="2032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2500" y="4318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7"/>
            </p:custDataLst>
          </p:nvPr>
        </p:nvSpPr>
        <p:spPr>
          <a:xfrm>
            <a:off x="1460500" y="4318000"/>
            <a:ext cx="165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精细化权限分配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952500" y="4953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基于角色的访问控制(RBAC)，灵活配置团队成员操作权限，保障数据安全。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3556000" y="4064000"/>
            <a:ext cx="2540000" cy="2032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746500" y="43180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3"/>
            </p:custDataLst>
          </p:nvPr>
        </p:nvSpPr>
        <p:spPr>
          <a:xfrm>
            <a:off x="4254500" y="4318000"/>
            <a:ext cx="165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资产统一存储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4"/>
            </p:custDataLst>
          </p:nvPr>
        </p:nvSpPr>
        <p:spPr>
          <a:xfrm>
            <a:off x="3746500" y="4953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企业级SaaS存储架构，所有项目数据实时同步云端，支持随时检索与备份。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1778000"/>
            <a:ext cx="2413000" cy="431800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667500" y="2032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1E29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登录操作流程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667500" y="2667000"/>
            <a:ext cx="2032000" cy="635000"/>
          </a:xfrm>
          <a:prstGeom prst="roundRect">
            <a:avLst>
              <a:gd name="adj" fmla="val 8000"/>
            </a:avLst>
          </a:prstGeom>
          <a:solidFill>
            <a:srgbClr val="F1F5F9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794500" y="2794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输入企业专属账号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667500" y="3556000"/>
            <a:ext cx="2032000" cy="635000"/>
          </a:xfrm>
          <a:prstGeom prst="roundRect">
            <a:avLst>
              <a:gd name="adj" fmla="val 8000"/>
            </a:avLst>
          </a:prstGeom>
          <a:solidFill>
            <a:srgbClr val="F1F5F9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794500" y="3683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输入管理员登录密码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667500" y="4445000"/>
            <a:ext cx="2032000" cy="635000"/>
          </a:xfrm>
          <a:prstGeom prst="roundRect">
            <a:avLst>
              <a:gd name="adj" fmla="val 8000"/>
            </a:avLst>
          </a:prstGeom>
          <a:solidFill>
            <a:srgbClr val="F1F5F9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794500" y="4572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身份与权限双重验证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667500" y="5334000"/>
            <a:ext cx="2032000" cy="635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3B82F6">
                  <a:alpha val="100000"/>
                </a:srgbClr>
              </a:gs>
              <a:gs pos="100000">
                <a:srgbClr val="8B5CF6">
                  <a:alpha val="100000"/>
                </a:srgbClr>
              </a:gs>
            </a:gsLst>
            <a:lin ang="0"/>
          </a:gradFill>
          <a:ln cap="flat" cmpd="sng">
            <a:solidFill>
              <a:srgbClr val="FFFFFF">
                <a:alpha val="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6794500" y="5461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进入企业管理控制台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144000" y="56515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▲ 企业</a:t>
            </a:r>
            <a:r>
              <a:rPr lang="zh-CN" alt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登录</a:t>
            </a: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后台预览</a:t>
            </a:r>
            <a:endParaRPr lang="en-US" sz="1100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rcRect l="16544" t="12529" r="17147" b="11063"/>
          <a:stretch>
            <a:fillRect/>
          </a:stretch>
        </p:blipFill>
        <p:spPr>
          <a:xfrm>
            <a:off x="9271000" y="1777365"/>
            <a:ext cx="2660015" cy="3810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DOCER_RESOURCE_TRACE_INFO" val="{&quot;id&quot;:&quot;25114461&quot;,&quot;origin&quot;:0,&quot;type&quot;:&quot;wordart&quot;,&quot;user&quot;:&quot;306970289&quot;}"/>
</p:tagLst>
</file>

<file path=ppt/tags/tag10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00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1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2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3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4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5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6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7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8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09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1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10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11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12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113.xml><?xml version="1.0" encoding="utf-8"?>
<p:tagLst xmlns:p="http://schemas.openxmlformats.org/presentationml/2006/main">
  <p:tag name="KSO_DOCER_RESOURCE_TRACE_INFO" val="{&quot;id&quot;:&quot;204032103&quot;,&quot;origin&quot;:0,&quot;type&quot;:&quot;pictures&quot;,&quot;user&quot;:&quot;306970289&quot;}"/>
</p:tagLst>
</file>

<file path=ppt/tags/tag114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15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16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17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18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19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20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1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2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3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4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5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6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7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8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29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30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1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2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3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4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5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6.xml><?xml version="1.0" encoding="utf-8"?>
<p:tagLst xmlns:p="http://schemas.openxmlformats.org/presentationml/2006/main">
  <p:tag name="KSO_WM_DIAGRAM_VIRTUALLY_FRAME" val="{&quot;height&quot;:371,&quot;left&quot;:470,&quot;top&quot;:139.5,&quot;width&quot;:476.65}"/>
</p:tagLst>
</file>

<file path=ppt/tags/tag137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38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39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40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1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2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3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4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5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6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7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8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49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5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50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51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52.xml><?xml version="1.0" encoding="utf-8"?>
<p:tagLst xmlns:p="http://schemas.openxmlformats.org/presentationml/2006/main">
  <p:tag name="KSO_WM_DIAGRAM_VIRTUALLY_FRAME" val="{&quot;height&quot;:532.5,&quot;left&quot;:30,&quot;top&quot;:-42.5,&quot;width&quot;:900}"/>
</p:tagLst>
</file>

<file path=ppt/tags/tag153.xml><?xml version="1.0" encoding="utf-8"?>
<p:tagLst xmlns:p="http://schemas.openxmlformats.org/presentationml/2006/main">
  <p:tag name="KSO_DOCER_RESOURCE_TRACE_INFO" val="{&quot;id&quot;:&quot;25114461&quot;,&quot;origin&quot;:0,&quot;type&quot;:&quot;wordart&quot;,&quot;user&quot;:&quot;306970289&quot;}"/>
</p:tagLst>
</file>

<file path=ppt/tags/tag154.xml><?xml version="1.0" encoding="utf-8"?>
<p:tagLst xmlns:p="http://schemas.openxmlformats.org/presentationml/2006/main">
  <p:tag name="resource_record_key" val="{&quot;12&quot;:[25114461]}"/>
</p:tagLst>
</file>

<file path=ppt/tags/tag16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7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8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19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.xml><?xml version="1.0" encoding="utf-8"?>
<p:tagLst xmlns:p="http://schemas.openxmlformats.org/presentationml/2006/main">
  <p:tag name="KSO_DOCER_RESOURCE_TRACE_INFO" val="{&quot;id&quot;:&quot;190504279&quot;,&quot;origin&quot;:0,&quot;type&quot;:&quot;pictures&quot;,&quot;user&quot;:&quot;306970289&quot;}"/>
</p:tagLst>
</file>

<file path=ppt/tags/tag20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1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2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3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4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5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6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7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8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29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3.xml><?xml version="1.0" encoding="utf-8"?>
<p:tagLst xmlns:p="http://schemas.openxmlformats.org/presentationml/2006/main">
  <p:tag name="KSO_DOCER_RESOURCE_TRACE_INFO" val="{&quot;id&quot;:&quot;190504279&quot;,&quot;origin&quot;:0,&quot;type&quot;:&quot;pictures&quot;,&quot;user&quot;:&quot;306970289&quot;}"/>
</p:tagLst>
</file>

<file path=ppt/tags/tag30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31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32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33.xml><?xml version="1.0" encoding="utf-8"?>
<p:tagLst xmlns:p="http://schemas.openxmlformats.org/presentationml/2006/main">
  <p:tag name="KSO_DOCER_RESOURCE_TRACE_INFO" val="{&quot;id&quot;:&quot;190504279&quot;,&quot;origin&quot;:0,&quot;type&quot;:&quot;pictures&quot;,&quot;user&quot;:&quot;306970289&quot;}"/>
</p:tagLst>
</file>

<file path=ppt/tags/tag34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35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36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37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38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39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.xml><?xml version="1.0" encoding="utf-8"?>
<p:tagLst xmlns:p="http://schemas.openxmlformats.org/presentationml/2006/main">
  <p:tag name="KSO_DOCER_RESOURCE_TRACE_INFO" val="{&quot;id&quot;:&quot;190504279&quot;,&quot;origin&quot;:0,&quot;type&quot;:&quot;pictures&quot;,&quot;user&quot;:&quot;306970289&quot;}"/>
</p:tagLst>
</file>

<file path=ppt/tags/tag40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1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2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3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4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5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6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7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8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49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50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1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2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3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4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5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6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7.xml><?xml version="1.0" encoding="utf-8"?>
<p:tagLst xmlns:p="http://schemas.openxmlformats.org/presentationml/2006/main">
  <p:tag name="KSO_WM_DIAGRAM_VIRTUALLY_FRAME" val="{&quot;height&quot;:342,&quot;left&quot;:57.25,&quot;top&quot;:98.55,&quot;width&quot;:840}"/>
</p:tagLst>
</file>

<file path=ppt/tags/tag58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59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60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1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2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3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4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5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6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7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8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69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70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1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2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3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4.xml><?xml version="1.0" encoding="utf-8"?>
<p:tagLst xmlns:p="http://schemas.openxmlformats.org/presentationml/2006/main">
  <p:tag name="KSO_WM_DIAGRAM_VIRTUALLY_FRAME" val="{&quot;height&quot;:379.3,&quot;left&quot;:49.05,&quot;top&quot;:100.7,&quot;width&quot;:915.15}"/>
</p:tagLst>
</file>

<file path=ppt/tags/tag75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76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77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78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79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80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1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2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3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4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5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6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7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8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89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.xml><?xml version="1.0" encoding="utf-8"?>
<p:tagLst xmlns:p="http://schemas.openxmlformats.org/presentationml/2006/main">
  <p:tag name="KSO_WM_DIAGRAM_VIRTUALLY_FRAME" val="{&quot;height&quot;:365,&quot;left&quot;:60,&quot;top&quot;:130,&quot;width&quot;:840}"/>
</p:tagLst>
</file>

<file path=ppt/tags/tag90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1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2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3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4.xml><?xml version="1.0" encoding="utf-8"?>
<p:tagLst xmlns:p="http://schemas.openxmlformats.org/presentationml/2006/main">
  <p:tag name="KSO_WM_DIAGRAM_VIRTUALLY_FRAME" val="{&quot;height&quot;:240,&quot;left&quot;:60,&quot;top&quot;:240,&quot;width&quot;:840}"/>
</p:tagLst>
</file>

<file path=ppt/tags/tag95.xml><?xml version="1.0" encoding="utf-8"?>
<p:tagLst xmlns:p="http://schemas.openxmlformats.org/presentationml/2006/main">
  <p:tag name="KSO_DOCER_RESOURCE_TRACE_INFO" val="{&quot;id&quot;:&quot;204032103&quot;,&quot;origin&quot;:0,&quot;type&quot;:&quot;pictures&quot;,&quot;user&quot;:&quot;306970289&quot;}"/>
</p:tagLst>
</file>

<file path=ppt/tags/tag96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97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98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ags/tag99.xml><?xml version="1.0" encoding="utf-8"?>
<p:tagLst xmlns:p="http://schemas.openxmlformats.org/presentationml/2006/main">
  <p:tag name="KSO_WM_DIAGRAM_VIRTUALLY_FRAME" val="{&quot;height&quot;:350,&quot;left&quot;:25.35,&quot;top&quot;:150,&quot;width&quot;:874.6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5739</Words>
  <Application>WPS 演示</Application>
  <PresentationFormat/>
  <Paragraphs>532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宋体</vt:lpstr>
      <vt:lpstr>Wingdings</vt:lpstr>
      <vt:lpstr>Arial</vt:lpstr>
      <vt:lpstr>Noto Sans SC</vt:lpstr>
      <vt:lpstr>Noto Serif SC Medium</vt:lpstr>
      <vt:lpstr>微软雅黑</vt:lpstr>
      <vt:lpstr>Arial Unicode MS</vt:lpstr>
      <vt:lpstr>Roboto Mono</vt:lpstr>
      <vt:lpstr>AMGDT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Sue</cp:lastModifiedBy>
  <cp:revision>22</cp:revision>
  <dcterms:created xsi:type="dcterms:W3CDTF">2026-05-25T08:51:00Z</dcterms:created>
  <dcterms:modified xsi:type="dcterms:W3CDTF">2026-06-01T04:00:39Z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{"Label":"1","ContentProducer":"001191110102MACQD9K64010000","ProduceID":"7643735496520420311","ReservedCode1":"","ContentPropagator":"","PropagateID":"","ReservedCode2":""}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254908D1736B49EE90C2A72EB91BC915_13</vt:lpwstr>
  </property>
</Properties>
</file>